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3" r:id="rId4"/>
    <p:sldId id="257" r:id="rId5"/>
    <p:sldId id="258" r:id="rId6"/>
    <p:sldId id="274" r:id="rId7"/>
    <p:sldId id="276" r:id="rId8"/>
    <p:sldId id="277" r:id="rId9"/>
    <p:sldId id="279" r:id="rId10"/>
    <p:sldId id="278" r:id="rId11"/>
    <p:sldId id="280" r:id="rId12"/>
    <p:sldId id="281" r:id="rId13"/>
    <p:sldId id="282" r:id="rId14"/>
    <p:sldId id="266" r:id="rId15"/>
    <p:sldId id="267" r:id="rId16"/>
    <p:sldId id="275" r:id="rId17"/>
    <p:sldId id="261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6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uter\Desktop\G&#252;ncel%20&#214;&#287;renci%20Listes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'aktif kayıt yılı'!$B$1</c:f>
              <c:strCache>
                <c:ptCount val="1"/>
                <c:pt idx="0">
                  <c:v>Kayıt Sayısı</c:v>
                </c:pt>
              </c:strCache>
            </c:strRef>
          </c:tx>
          <c:marker>
            <c:spPr>
              <a:solidFill>
                <a:schemeClr val="tx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'aktif kayıt yılı'!$A$2:$A$17</c:f>
              <c:numCache>
                <c:formatCode>General</c:formatCode>
                <c:ptCount val="16"/>
                <c:pt idx="0">
                  <c:v>1998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'aktif kayıt yılı'!$B$2:$B$17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16</c:v>
                </c:pt>
                <c:pt idx="6">
                  <c:v>39</c:v>
                </c:pt>
                <c:pt idx="7">
                  <c:v>44</c:v>
                </c:pt>
                <c:pt idx="8">
                  <c:v>72</c:v>
                </c:pt>
                <c:pt idx="9">
                  <c:v>136</c:v>
                </c:pt>
                <c:pt idx="10">
                  <c:v>251</c:v>
                </c:pt>
                <c:pt idx="11">
                  <c:v>328</c:v>
                </c:pt>
                <c:pt idx="12">
                  <c:v>620</c:v>
                </c:pt>
                <c:pt idx="13">
                  <c:v>1271</c:v>
                </c:pt>
                <c:pt idx="14">
                  <c:v>965</c:v>
                </c:pt>
                <c:pt idx="15">
                  <c:v>1412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'aktif kayıt yılı'!$C$1</c:f>
              <c:strCache>
                <c:ptCount val="1"/>
                <c:pt idx="0">
                  <c:v>Öğrenci Sayısı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'aktif kayıt yılı'!$C$2:$C$17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16</c:v>
                </c:pt>
                <c:pt idx="5">
                  <c:v>32</c:v>
                </c:pt>
                <c:pt idx="6">
                  <c:v>71</c:v>
                </c:pt>
                <c:pt idx="7">
                  <c:v>115</c:v>
                </c:pt>
                <c:pt idx="8">
                  <c:v>187</c:v>
                </c:pt>
                <c:pt idx="9">
                  <c:v>323</c:v>
                </c:pt>
                <c:pt idx="10">
                  <c:v>574</c:v>
                </c:pt>
                <c:pt idx="11">
                  <c:v>902</c:v>
                </c:pt>
                <c:pt idx="12">
                  <c:v>1522</c:v>
                </c:pt>
                <c:pt idx="13">
                  <c:v>2793</c:v>
                </c:pt>
                <c:pt idx="14">
                  <c:v>3758</c:v>
                </c:pt>
                <c:pt idx="15">
                  <c:v>5170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612224"/>
        <c:axId val="721614400"/>
      </c:lineChart>
      <c:catAx>
        <c:axId val="72161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1614400"/>
        <c:crosses val="autoZero"/>
        <c:auto val="1"/>
        <c:lblAlgn val="ctr"/>
        <c:lblOffset val="100"/>
        <c:noMultiLvlLbl val="0"/>
      </c:catAx>
      <c:valAx>
        <c:axId val="72161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1612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'birimlere göre mezun'!$C$1</c:f>
              <c:strCache>
                <c:ptCount val="1"/>
                <c:pt idx="0">
                  <c:v>Erkek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'birimlere göre mezun'!$B$2:$B$33</c:f>
              <c:strCache>
                <c:ptCount val="32"/>
                <c:pt idx="0">
                  <c:v>Tıp</c:v>
                </c:pt>
                <c:pt idx="1">
                  <c:v>İlahiyat Programı</c:v>
                </c:pt>
                <c:pt idx="2">
                  <c:v>Diş Hekimliği</c:v>
                </c:pt>
                <c:pt idx="3">
                  <c:v>İnşaat Mühendisliği</c:v>
                </c:pt>
                <c:pt idx="4">
                  <c:v>İşletme</c:v>
                </c:pt>
                <c:pt idx="5">
                  <c:v>Tıp (İngilizce)</c:v>
                </c:pt>
                <c:pt idx="6">
                  <c:v>Rehberlik  ve Psikolojik Danışmanlık Programı</c:v>
                </c:pt>
                <c:pt idx="7">
                  <c:v>İktisat</c:v>
                </c:pt>
                <c:pt idx="8">
                  <c:v>Bilgisayar Mühendisliği Bölümü</c:v>
                </c:pt>
                <c:pt idx="9">
                  <c:v>Siyaset Bilimi ve Kamu Yönetimi Bölümü</c:v>
                </c:pt>
                <c:pt idx="10">
                  <c:v>Elektrik-Elektronik Mühendisliği</c:v>
                </c:pt>
                <c:pt idx="11">
                  <c:v>Makine Mühendisliği</c:v>
                </c:pt>
                <c:pt idx="12">
                  <c:v>Kimya</c:v>
                </c:pt>
                <c:pt idx="13">
                  <c:v>Beslenme ve Diyetetik</c:v>
                </c:pt>
                <c:pt idx="14">
                  <c:v>Hemşirelik</c:v>
                </c:pt>
                <c:pt idx="15">
                  <c:v>İngilizce Öğretmenliği</c:v>
                </c:pt>
                <c:pt idx="16">
                  <c:v>Psikoloji Bölümü</c:v>
                </c:pt>
                <c:pt idx="17">
                  <c:v>Tarih</c:v>
                </c:pt>
                <c:pt idx="18">
                  <c:v>Türk Dili ve Edebiyatı</c:v>
                </c:pt>
                <c:pt idx="19">
                  <c:v>Ebelik Bölümü</c:v>
                </c:pt>
                <c:pt idx="20">
                  <c:v>Tarım Ekonomisi</c:v>
                </c:pt>
                <c:pt idx="21">
                  <c:v>Bilgisayar ve Öğretim Teknolojileri Öğretmenliği</c:v>
                </c:pt>
                <c:pt idx="22">
                  <c:v>Gıda Mühendisliği</c:v>
                </c:pt>
                <c:pt idx="23">
                  <c:v>Hukuk Bölümü</c:v>
                </c:pt>
                <c:pt idx="24">
                  <c:v>Eğitim Bilimleri</c:v>
                </c:pt>
                <c:pt idx="25">
                  <c:v>İlköğretim Matematik Öğretmenliği</c:v>
                </c:pt>
                <c:pt idx="26">
                  <c:v>Tarımsal Yapılar ve Sulama</c:v>
                </c:pt>
                <c:pt idx="27">
                  <c:v>Biyoloji</c:v>
                </c:pt>
                <c:pt idx="28">
                  <c:v>Çevre Mühendisliği</c:v>
                </c:pt>
                <c:pt idx="29">
                  <c:v>Matematik</c:v>
                </c:pt>
                <c:pt idx="30">
                  <c:v>Tıbbi Görüntüleme Teknikleri Programı</c:v>
                </c:pt>
                <c:pt idx="31">
                  <c:v>İstatistik</c:v>
                </c:pt>
              </c:strCache>
            </c:strRef>
          </c:cat>
          <c:val>
            <c:numRef>
              <c:f>'birimlere göre mezun'!$C$2:$C$33</c:f>
              <c:numCache>
                <c:formatCode>General</c:formatCode>
                <c:ptCount val="32"/>
                <c:pt idx="0">
                  <c:v>41</c:v>
                </c:pt>
                <c:pt idx="1">
                  <c:v>46</c:v>
                </c:pt>
                <c:pt idx="2">
                  <c:v>36</c:v>
                </c:pt>
                <c:pt idx="3">
                  <c:v>49</c:v>
                </c:pt>
                <c:pt idx="4">
                  <c:v>34</c:v>
                </c:pt>
                <c:pt idx="5">
                  <c:v>29</c:v>
                </c:pt>
                <c:pt idx="6">
                  <c:v>7</c:v>
                </c:pt>
                <c:pt idx="7">
                  <c:v>23</c:v>
                </c:pt>
                <c:pt idx="8">
                  <c:v>17</c:v>
                </c:pt>
                <c:pt idx="9">
                  <c:v>19</c:v>
                </c:pt>
                <c:pt idx="10">
                  <c:v>19</c:v>
                </c:pt>
                <c:pt idx="11">
                  <c:v>20</c:v>
                </c:pt>
                <c:pt idx="12">
                  <c:v>11</c:v>
                </c:pt>
                <c:pt idx="13">
                  <c:v>5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11</c:v>
                </c:pt>
                <c:pt idx="18">
                  <c:v>7</c:v>
                </c:pt>
                <c:pt idx="19">
                  <c:v>0</c:v>
                </c:pt>
                <c:pt idx="20">
                  <c:v>15</c:v>
                </c:pt>
                <c:pt idx="21">
                  <c:v>12</c:v>
                </c:pt>
                <c:pt idx="22">
                  <c:v>1</c:v>
                </c:pt>
                <c:pt idx="23">
                  <c:v>9</c:v>
                </c:pt>
                <c:pt idx="24">
                  <c:v>1</c:v>
                </c:pt>
                <c:pt idx="25">
                  <c:v>7</c:v>
                </c:pt>
                <c:pt idx="26">
                  <c:v>10</c:v>
                </c:pt>
                <c:pt idx="27">
                  <c:v>4</c:v>
                </c:pt>
                <c:pt idx="28">
                  <c:v>8</c:v>
                </c:pt>
                <c:pt idx="29">
                  <c:v>10</c:v>
                </c:pt>
                <c:pt idx="30">
                  <c:v>7</c:v>
                </c:pt>
                <c:pt idx="31">
                  <c:v>6</c:v>
                </c:pt>
              </c:numCache>
            </c:numRef>
          </c:val>
        </c:ser>
        <c:ser>
          <c:idx val="1"/>
          <c:order val="1"/>
          <c:tx>
            <c:strRef>
              <c:f>'birimlere göre mezun'!$D$1</c:f>
              <c:strCache>
                <c:ptCount val="1"/>
                <c:pt idx="0">
                  <c:v>Kadın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'birimlere göre mezun'!$B$2:$B$33</c:f>
              <c:strCache>
                <c:ptCount val="32"/>
                <c:pt idx="0">
                  <c:v>Tıp</c:v>
                </c:pt>
                <c:pt idx="1">
                  <c:v>İlahiyat Programı</c:v>
                </c:pt>
                <c:pt idx="2">
                  <c:v>Diş Hekimliği</c:v>
                </c:pt>
                <c:pt idx="3">
                  <c:v>İnşaat Mühendisliği</c:v>
                </c:pt>
                <c:pt idx="4">
                  <c:v>İşletme</c:v>
                </c:pt>
                <c:pt idx="5">
                  <c:v>Tıp (İngilizce)</c:v>
                </c:pt>
                <c:pt idx="6">
                  <c:v>Rehberlik  ve Psikolojik Danışmanlık Programı</c:v>
                </c:pt>
                <c:pt idx="7">
                  <c:v>İktisat</c:v>
                </c:pt>
                <c:pt idx="8">
                  <c:v>Bilgisayar Mühendisliği Bölümü</c:v>
                </c:pt>
                <c:pt idx="9">
                  <c:v>Siyaset Bilimi ve Kamu Yönetimi Bölümü</c:v>
                </c:pt>
                <c:pt idx="10">
                  <c:v>Elektrik-Elektronik Mühendisliği</c:v>
                </c:pt>
                <c:pt idx="11">
                  <c:v>Makine Mühendisliği</c:v>
                </c:pt>
                <c:pt idx="12">
                  <c:v>Kimya</c:v>
                </c:pt>
                <c:pt idx="13">
                  <c:v>Beslenme ve Diyetetik</c:v>
                </c:pt>
                <c:pt idx="14">
                  <c:v>Hemşirelik</c:v>
                </c:pt>
                <c:pt idx="15">
                  <c:v>İngilizce Öğretmenliği</c:v>
                </c:pt>
                <c:pt idx="16">
                  <c:v>Psikoloji Bölümü</c:v>
                </c:pt>
                <c:pt idx="17">
                  <c:v>Tarih</c:v>
                </c:pt>
                <c:pt idx="18">
                  <c:v>Türk Dili ve Edebiyatı</c:v>
                </c:pt>
                <c:pt idx="19">
                  <c:v>Ebelik Bölümü</c:v>
                </c:pt>
                <c:pt idx="20">
                  <c:v>Tarım Ekonomisi</c:v>
                </c:pt>
                <c:pt idx="21">
                  <c:v>Bilgisayar ve Öğretim Teknolojileri Öğretmenliği</c:v>
                </c:pt>
                <c:pt idx="22">
                  <c:v>Gıda Mühendisliği</c:v>
                </c:pt>
                <c:pt idx="23">
                  <c:v>Hukuk Bölümü</c:v>
                </c:pt>
                <c:pt idx="24">
                  <c:v>Eğitim Bilimleri</c:v>
                </c:pt>
                <c:pt idx="25">
                  <c:v>İlköğretim Matematik Öğretmenliği</c:v>
                </c:pt>
                <c:pt idx="26">
                  <c:v>Tarımsal Yapılar ve Sulama</c:v>
                </c:pt>
                <c:pt idx="27">
                  <c:v>Biyoloji</c:v>
                </c:pt>
                <c:pt idx="28">
                  <c:v>Çevre Mühendisliği</c:v>
                </c:pt>
                <c:pt idx="29">
                  <c:v>Matematik</c:v>
                </c:pt>
                <c:pt idx="30">
                  <c:v>Tıbbi Görüntüleme Teknikleri Programı</c:v>
                </c:pt>
                <c:pt idx="31">
                  <c:v>İstatistik</c:v>
                </c:pt>
              </c:strCache>
            </c:strRef>
          </c:cat>
          <c:val>
            <c:numRef>
              <c:f>'birimlere göre mezun'!$D$2:$D$33</c:f>
              <c:numCache>
                <c:formatCode>General</c:formatCode>
                <c:ptCount val="32"/>
                <c:pt idx="0">
                  <c:v>35</c:v>
                </c:pt>
                <c:pt idx="1">
                  <c:v>9</c:v>
                </c:pt>
                <c:pt idx="2">
                  <c:v>16</c:v>
                </c:pt>
                <c:pt idx="3">
                  <c:v>3</c:v>
                </c:pt>
                <c:pt idx="4">
                  <c:v>18</c:v>
                </c:pt>
                <c:pt idx="5">
                  <c:v>22</c:v>
                </c:pt>
                <c:pt idx="6">
                  <c:v>22</c:v>
                </c:pt>
                <c:pt idx="7">
                  <c:v>5</c:v>
                </c:pt>
                <c:pt idx="8">
                  <c:v>6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  <c:pt idx="12">
                  <c:v>8</c:v>
                </c:pt>
                <c:pt idx="13">
                  <c:v>13</c:v>
                </c:pt>
                <c:pt idx="14">
                  <c:v>11</c:v>
                </c:pt>
                <c:pt idx="15">
                  <c:v>10</c:v>
                </c:pt>
                <c:pt idx="16">
                  <c:v>10</c:v>
                </c:pt>
                <c:pt idx="17">
                  <c:v>6</c:v>
                </c:pt>
                <c:pt idx="18">
                  <c:v>9</c:v>
                </c:pt>
                <c:pt idx="19">
                  <c:v>15</c:v>
                </c:pt>
                <c:pt idx="20">
                  <c:v>0</c:v>
                </c:pt>
                <c:pt idx="21">
                  <c:v>2</c:v>
                </c:pt>
                <c:pt idx="22">
                  <c:v>13</c:v>
                </c:pt>
                <c:pt idx="23">
                  <c:v>4</c:v>
                </c:pt>
                <c:pt idx="24">
                  <c:v>11</c:v>
                </c:pt>
                <c:pt idx="25">
                  <c:v>5</c:v>
                </c:pt>
                <c:pt idx="26">
                  <c:v>2</c:v>
                </c:pt>
                <c:pt idx="27">
                  <c:v>7</c:v>
                </c:pt>
                <c:pt idx="28">
                  <c:v>3</c:v>
                </c:pt>
                <c:pt idx="29">
                  <c:v>1</c:v>
                </c:pt>
                <c:pt idx="30">
                  <c:v>4</c:v>
                </c:pt>
                <c:pt idx="3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721614944"/>
        <c:axId val="721608960"/>
        <c:axId val="0"/>
      </c:bar3DChart>
      <c:valAx>
        <c:axId val="721608960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Mezun</a:t>
                </a:r>
                <a:r>
                  <a:rPr lang="tr-TR" baseline="0"/>
                  <a:t> Öğrenci Sayısı (2016-2020)</a:t>
                </a:r>
                <a:endParaRPr lang="tr-T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21614944"/>
        <c:crosses val="autoZero"/>
        <c:crossBetween val="between"/>
      </c:valAx>
      <c:catAx>
        <c:axId val="721614944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7216089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91493950451315542"/>
          <c:y val="0.2939081001971528"/>
          <c:w val="5.38951838337281E-2"/>
          <c:h val="0.111108530788490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80996"/>
              </p:ext>
            </p:extLst>
          </p:nvPr>
        </p:nvGraphicFramePr>
        <p:xfrm>
          <a:off x="2195736" y="5157192"/>
          <a:ext cx="4730823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6941"/>
                <a:gridCol w="1576941"/>
                <a:gridCol w="1576941"/>
              </a:tblGrid>
              <a:tr h="1619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effectLst/>
                          <a:latin typeface="Arial"/>
                        </a:rPr>
                        <a:t>Aktif Öğrenci Sayısı (2021)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3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3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Erkek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Kadın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Toplam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 smtClean="0">
                          <a:effectLst/>
                        </a:rPr>
                        <a:t>3408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 smtClean="0">
                          <a:effectLst/>
                        </a:rPr>
                        <a:t>2083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 smtClean="0">
                          <a:effectLst/>
                        </a:rPr>
                        <a:t>5491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59070"/>
              </p:ext>
            </p:extLst>
          </p:nvPr>
        </p:nvGraphicFramePr>
        <p:xfrm>
          <a:off x="971600" y="692696"/>
          <a:ext cx="7056783" cy="3130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459"/>
                <a:gridCol w="1576515"/>
                <a:gridCol w="1112835"/>
                <a:gridCol w="1342466"/>
                <a:gridCol w="1629508"/>
              </a:tblGrid>
              <a:tr h="7441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Kayıt Tarihi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Aktif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Pasif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Kayıt Silinen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Mezun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977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2015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257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6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303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188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977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2016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325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11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302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138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977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2017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569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8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467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66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977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2018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1286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18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993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39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977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2019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949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15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317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977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2020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1475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15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203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763688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Son 6 Yıl Öğrenci Sayısındaki Değişim</a:t>
            </a:r>
            <a:endParaRPr lang="tr-TR" b="1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79028"/>
              </p:ext>
            </p:extLst>
          </p:nvPr>
        </p:nvGraphicFramePr>
        <p:xfrm>
          <a:off x="971599" y="3823344"/>
          <a:ext cx="7056783" cy="397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459"/>
                <a:gridCol w="1576515"/>
                <a:gridCol w="1112835"/>
                <a:gridCol w="1342466"/>
                <a:gridCol w="1629508"/>
              </a:tblGrid>
              <a:tr h="3977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tr-T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1154</a:t>
                      </a:r>
                      <a:endParaRPr lang="tr-T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  <a:endParaRPr lang="tr-T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</a:t>
                      </a:r>
                      <a:endParaRPr lang="tr-T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23609"/>
              </p:ext>
            </p:extLst>
          </p:nvPr>
        </p:nvGraphicFramePr>
        <p:xfrm>
          <a:off x="971599" y="4188226"/>
          <a:ext cx="7056783" cy="397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459"/>
                <a:gridCol w="1576515"/>
                <a:gridCol w="1112835"/>
                <a:gridCol w="1342466"/>
                <a:gridCol w="1629508"/>
              </a:tblGrid>
              <a:tr h="3977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</a:t>
                      </a:r>
                      <a:endParaRPr lang="tr-T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5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245492"/>
              </p:ext>
            </p:extLst>
          </p:nvPr>
        </p:nvGraphicFramePr>
        <p:xfrm>
          <a:off x="251520" y="188623"/>
          <a:ext cx="8568951" cy="633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783"/>
                <a:gridCol w="4499213"/>
                <a:gridCol w="981645"/>
                <a:gridCol w="981645"/>
                <a:gridCol w="1390665"/>
              </a:tblGrid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İngilizce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İnşaat Mühendisliği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İnşaat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İnternet ve Ağ Teknolojileri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İslam Tarihi ve Sanatları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İstatistik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İstatistik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İş Sağlığı ve Güvenliği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İşletme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İşletme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İşletme Yönetimi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Kadın ve Aile Araştırmaları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Kamu Yönetimi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Kimya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Kimya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Kimya Mühendisliği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Kimya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Kimya Teknolojisi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Lojistik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Makine Mühendisliği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Makine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Malzeme Bilimi ve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Matematik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Matematik Bölümü 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Matematik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Matematik ve Fen Bilimleri Eğitimi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Medya ve İletişim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Mekatronik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Metalurji ve Malzeme Mühendisliği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Metalurji ve Malzeme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72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88105"/>
              </p:ext>
            </p:extLst>
          </p:nvPr>
        </p:nvGraphicFramePr>
        <p:xfrm>
          <a:off x="251521" y="260623"/>
          <a:ext cx="8640958" cy="626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798"/>
                <a:gridCol w="4537021"/>
                <a:gridCol w="989894"/>
                <a:gridCol w="989894"/>
                <a:gridCol w="1402351"/>
              </a:tblGrid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136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Mimari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Dekoratif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Sanatlar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Programı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Mimarlık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Mobilya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Dekorasyon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Programı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Moleküler Biyoloji ve Genetik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Moleküler Tıp (DSPL)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Muhasebe ve Vergi Uygulamaları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10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Müzik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Nanobilim ve Nanoteknoloji (İngilizce)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9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Odyoloji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Odyometri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Okul Öncesi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34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Optisyenlik 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10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Organik Tarım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10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Ormancılık ve Orman Ürünleri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Ortaöğretim Biyoloji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Ortaöğretim Fizik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Ortaöğretim Matematik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Ortez ve Protez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Otomotiv Teknolojisi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Özel Eğitim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38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Özel Güvenlik ve Koruma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Patoloji Laboratuvar Teknikleri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47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Pazarlama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Pedagojik  Formasyon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Pedodonti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Periodontoloji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Peyzaj ve Süs Bitkileri Yetiştiriciliği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Posta Hizmetleri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Protetik Diş Tedavisi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  <a:tr h="208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Psikoloji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09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81498"/>
              </p:ext>
            </p:extLst>
          </p:nvPr>
        </p:nvGraphicFramePr>
        <p:xfrm>
          <a:off x="323528" y="332656"/>
          <a:ext cx="8568952" cy="6135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784"/>
                <a:gridCol w="4499212"/>
                <a:gridCol w="981645"/>
                <a:gridCol w="981645"/>
                <a:gridCol w="1390666"/>
              </a:tblGrid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</a:rPr>
                        <a:t>Radyo Televizyon ve Sinema Bölümü</a:t>
                      </a:r>
                      <a:endParaRPr lang="es-E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Radyolojik Bilimler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Rehberlik  ve Psikolojik Danışmanlık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Rehberlik ve Psikolojik Danışmanlık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Rekreasyon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Resim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Resim İş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Sağlık Yönetimi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Sanat Tarihi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Sanat Tarihi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Seracılık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Seramik-Cam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Sınıf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Sigortacılık ve Aktüerya Bilimleri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Silah Sanayi Teknikerliği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Sinir Bilimleri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Siyaset Bilimi ve Kamu Yönetimi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Siyaset Bilimi ve Uluslararası İlişkiler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Sosyal Bilgiler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Sosyal Güvenlik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Sosyal Hizmet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Sosyoloji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Sosyoloji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Spor Yöneticiliği 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Spor Yöneticiliği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Şehir ve Bölge Planlama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Tarım Ekonomisi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Tarım Ekonomisi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Tarım Makinaları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Tarım Makinaları ve Teknolojileri Mühendisliği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Tarım Makineleri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255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Tarım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Makineleri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Teknolojileri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Mühendisliği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Tarımsal Biyoteknoloji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Tarımsal Biyoteknoloji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  <a:tr h="172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Tarımsal Yapılar ve Sulama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9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09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71825"/>
              </p:ext>
            </p:extLst>
          </p:nvPr>
        </p:nvGraphicFramePr>
        <p:xfrm>
          <a:off x="323528" y="26278"/>
          <a:ext cx="8496944" cy="67870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767"/>
                <a:gridCol w="4461403"/>
                <a:gridCol w="973397"/>
                <a:gridCol w="973397"/>
                <a:gridCol w="1378980"/>
              </a:tblGrid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201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Tarih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Tarih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Tarla Bitkileri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Tarla Bitkileri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Temel Eğitim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Temel İslam Bilimleri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Tıbbi Biyoloji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Tıbbi Dokümantasyon ve Sekreterlik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Tıbbi Görüntüleme Teknikleri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Tıbbi Laboratuvar Teknikleri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Tıbbi Mikrobiyoloji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</a:rPr>
                        <a:t>Tıbbi ve Aromatik Bitkiler Programı</a:t>
                      </a:r>
                      <a:endParaRPr lang="da-DK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47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Tıp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Tıp (İngilizce)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Toprak Bilimi ve Bitki Besleme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Toprak Bilimi ve Bitki Besleme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Turizm  ve Otel İşletmeciliği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Turizm İşletmeciliği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Turizm İşletmeciliği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Turizm Rehberliği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Turizm ve Otel İşletmeciliği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Turizm ve Seyahat Hizmetleri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Türk Dili ve Edebiyatı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Türk Dili ve Edebiyatı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Türkçe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Türkçe ve Sosyal Bilimler Eğitimi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Uluslararası Ticaret ve İşletmecilik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Uluslararası Ticaret ve Lojistik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Veteriner Hekimliği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Veterinerlik Besin Hijyeni Ve Teknolojisi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Veterinerlik Cerrahisi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Veterinerlik Doğum Ve Jinekolojisi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Veterinerlik İç Hastalıkları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Veterinerlik Mikrobiyolojisi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Veterinerlik Viroloji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Yabancı Diller Eğitimi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Yaşlı Bakımı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Zihin Engelliler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Zootekni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54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Zootekni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  <a:tr h="120915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 err="1">
                          <a:effectLst/>
                        </a:rPr>
                        <a:t>Genel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Toplam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3408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2083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5491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44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24933"/>
              </p:ext>
            </p:extLst>
          </p:nvPr>
        </p:nvGraphicFramePr>
        <p:xfrm>
          <a:off x="395536" y="836709"/>
          <a:ext cx="8496944" cy="5400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140"/>
                <a:gridCol w="3881265"/>
                <a:gridCol w="854590"/>
                <a:gridCol w="854590"/>
                <a:gridCol w="2283359"/>
              </a:tblGrid>
              <a:tr h="1766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 err="1">
                          <a:effectLst/>
                        </a:rPr>
                        <a:t>Sayı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 err="1">
                          <a:effectLst/>
                        </a:rPr>
                        <a:t>Birim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Adı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Cinsiyet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Genel Toplam</a:t>
                      </a:r>
                      <a:endParaRPr lang="en-US" sz="105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ctr"/>
                </a:tc>
              </a:tr>
              <a:tr h="176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Erkek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Kadın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Adalet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Ağız ve Diş Sağlığı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Almanca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Anestezi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Antrenörlük Eğitimi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Beden Eğitimi ve Spor Öğretmenliği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Beslenme ve Diyetetik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Bilgisayar Mühendisliği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Bilgisayar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Bilgisayar Programcılığı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Bilgisayar Programcılığı Programı 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Bilgisayar ve Öğretim Teknolojileri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Biyoloji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Biyoloji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Biyomedikal Cihaz Teknolojisi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Coğrafya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Çevre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Mühendisliği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Çocuk Gelişimi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Deniz ve Liman İşletmeciliği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Diş Hekimliği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Diyaliz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Ebelik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Elektrik-Elektronik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Elektronik Teknolojisi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Endüstri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Fen Bilgisi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Fizyoterapi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Fransızca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Gazetecilik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  <a:tr h="16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Gıda </a:t>
                      </a:r>
                      <a:r>
                        <a:rPr lang="en-US" sz="1050" u="none" strike="noStrike" dirty="0" err="1">
                          <a:effectLst/>
                        </a:rPr>
                        <a:t>Mühendisliği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/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785570" y="14799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Toplam Mezun Sayısı ve </a:t>
            </a:r>
            <a:r>
              <a:rPr lang="tr-TR" b="1" dirty="0" smtClean="0">
                <a:solidFill>
                  <a:srgbClr val="FFC000"/>
                </a:solidFill>
              </a:rPr>
              <a:t>Birimlere Göre Dağılımı</a:t>
            </a:r>
            <a:r>
              <a:rPr lang="tr-TR" b="1" dirty="0" smtClean="0"/>
              <a:t> (</a:t>
            </a:r>
            <a:r>
              <a:rPr lang="tr-TR" b="1" dirty="0" smtClean="0"/>
              <a:t>2021)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1579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014715"/>
              </p:ext>
            </p:extLst>
          </p:nvPr>
        </p:nvGraphicFramePr>
        <p:xfrm>
          <a:off x="467544" y="404664"/>
          <a:ext cx="8352928" cy="5870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576"/>
                <a:gridCol w="3815481"/>
                <a:gridCol w="840106"/>
                <a:gridCol w="840106"/>
                <a:gridCol w="2244659"/>
              </a:tblGrid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Gıda </a:t>
                      </a:r>
                      <a:r>
                        <a:rPr lang="en-US" sz="1050" u="none" strike="noStrike" dirty="0" err="1">
                          <a:effectLst/>
                        </a:rPr>
                        <a:t>Teknolojisi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Programı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Görsel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İletişim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Tasarımı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Grafik Tasarımı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Halkla İlişkiler ve Tanıtım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Harita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Hemşirelik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Hukuk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İktisat (İngilizce)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İktisat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İlahiyat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16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</a:rPr>
                        <a:t>İlk ve Acil Yardım Programı</a:t>
                      </a:r>
                      <a:endParaRPr lang="es-E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242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İlköğretim Din Kültürü  ve Ahlak Bilgisi Öğretmenliği 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İlköğretim Matematik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İngilizce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İnşaat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17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İşletme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Kimya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Kimya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Makine Mühendisliği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Makine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Matematik Bölümü 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Matematik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Medya ve İletişim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Mekatronik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354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Mimari Dekoratif Sanatlar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Mimarlık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354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Muhasebe ve Vergi Uygulamaları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Odyometri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Okul Öncesi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Optisyenlik 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5" marR="7345" marT="734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2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38329"/>
              </p:ext>
            </p:extLst>
          </p:nvPr>
        </p:nvGraphicFramePr>
        <p:xfrm>
          <a:off x="323528" y="188640"/>
          <a:ext cx="8352926" cy="6466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577"/>
                <a:gridCol w="3815481"/>
                <a:gridCol w="840105"/>
                <a:gridCol w="840105"/>
                <a:gridCol w="2244658"/>
              </a:tblGrid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Ortaöğretim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Matematik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Öğretmenliği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Patoloji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Laboratuvar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Teknikleri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Programı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Psikoloji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</a:rPr>
                        <a:t>Radyo Televizyon ve Sinema Bölümü</a:t>
                      </a:r>
                      <a:endParaRPr lang="es-E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Rehberlik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Psikolojik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Danışmanlık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Programı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Resim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Sağlık Yönetimi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Sanat Tarihi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Sınıf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Sivil Hava Ulaştırma İşletmeciliği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Siyaset Bilimi ve Kamu Yönetimi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8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Siyaset Bilimi ve Uluslararası İlişkiler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Sosyal Bilgiler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Sosyal Hizmet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Sosyal Hizmet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Spor Yöneticiliği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Tarım Ekonomisi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Tarım Makinaları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Tarım Makineleri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Tarımsal Yapılar ve Sulama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</a:rPr>
                        <a:t>Tarımsal Yapılar ve Sulama Bölümü</a:t>
                      </a:r>
                      <a:endParaRPr lang="es-E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Tarih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Tarla Bitkileri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Tıbbi Görüntüleme Teknikleri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Tıbbi Laboratuvar Teknikleri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Tıp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Tıp (İngilizce)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29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Toprak Bilimi ve Bitki Besleme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Turizm İşletmeciliği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Turizm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Otel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İşletmeciliği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Programı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Türk Dili ve Edebiyatı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Türk Dili </a:t>
                      </a:r>
                      <a:r>
                        <a:rPr lang="en-US" sz="1050" u="none" strike="noStrike" dirty="0" err="1">
                          <a:effectLst/>
                        </a:rPr>
                        <a:t>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Edebiyatı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Türkçe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Uluslararası Ticaret ve Lojistik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9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Veteriner Hekimliği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Yabancı Diller Eğitimi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Yaşlı Bakımı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Zihin Engelliler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  <a:tr h="16212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 err="1">
                          <a:effectLst/>
                        </a:rPr>
                        <a:t>Genel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Toplam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245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164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409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564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453348"/>
              </p:ext>
            </p:extLst>
          </p:nvPr>
        </p:nvGraphicFramePr>
        <p:xfrm>
          <a:off x="-114300" y="1362075"/>
          <a:ext cx="937260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48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764036"/>
              </p:ext>
            </p:extLst>
          </p:nvPr>
        </p:nvGraphicFramePr>
        <p:xfrm>
          <a:off x="323528" y="1340768"/>
          <a:ext cx="80648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11560" y="50803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Yıllara Göre Kayıt Yaptıran Öğrenci ve Toplam Öğrenci Sayısı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476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3326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Aktif Kayıtlı Öğrencilerin Kayıt Şekli (</a:t>
            </a:r>
            <a:r>
              <a:rPr lang="tr-TR" b="1" dirty="0" smtClean="0"/>
              <a:t>2021)</a:t>
            </a:r>
            <a:endParaRPr lang="tr-TR" b="1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09476"/>
              </p:ext>
            </p:extLst>
          </p:nvPr>
        </p:nvGraphicFramePr>
        <p:xfrm>
          <a:off x="611560" y="908720"/>
          <a:ext cx="7704856" cy="5640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3248"/>
                <a:gridCol w="2291608"/>
              </a:tblGrid>
              <a:tr h="19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Kayıtlanma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Şekli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Sayıları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667 Sayılı KHK ile (Önlisans veya Lisans) Eğitime Alınan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7143 Sayılı Kanun (11.05.2018) ile Kayıtlanan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Denklik lisans tamamlama programı ile gelen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Enstitüye yerleştirilen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Erasmus Değişim Programı İle Gelen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Hazırlık sınıfından başarısız olup türkçe programa alınan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Hükümet burslusu olarak gelen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Kurum içi yatay geçişle gelen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Kültür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anlaşmaları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ile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gelen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Öğrenci değişim programı ile gelen</a:t>
                      </a:r>
                      <a:endParaRPr lang="pl-P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Özel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Öğrenci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Pedagojik Formasyon ile gelen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Program değişikliği ile eğitime alınan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317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Şiddet Olayları ve İnsani Kriz Nedeniyle Yurt Dışından Yatay Geçişle Gelen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TCS ile eğitime alınan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Türkiye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Burslusu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Olarak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Gelen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317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Üniversite/Fakülte/MYO/YO/Enstitiü/Bölüm isim değişikliğinden dolayı aktarım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Yatay geçişle gelen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Yatay geçişle türk üniversitelerin aynı programından gelen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Yatay geçişle yutdışındaki üniversitelerden gelen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7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YÖS ile eğitime alınan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4363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84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YTB </a:t>
                      </a:r>
                      <a:r>
                        <a:rPr lang="en-US" sz="1400" u="none" strike="noStrike" dirty="0" err="1">
                          <a:effectLst/>
                        </a:rPr>
                        <a:t>Burslusu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Olarak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Gelen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  <a:tr h="184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Genel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Toplam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5491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878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3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71600" y="1166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Aktif Kayıtlı Öğrencilerin </a:t>
            </a:r>
            <a:r>
              <a:rPr lang="tr-TR" b="1" dirty="0" smtClean="0">
                <a:solidFill>
                  <a:srgbClr val="FFC000"/>
                </a:solidFill>
              </a:rPr>
              <a:t>Ülkelere Göre Dağılımı</a:t>
            </a:r>
            <a:endParaRPr lang="tr-TR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37025"/>
              </p:ext>
            </p:extLst>
          </p:nvPr>
        </p:nvGraphicFramePr>
        <p:xfrm>
          <a:off x="971600" y="764704"/>
          <a:ext cx="7416824" cy="5448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1656184"/>
                <a:gridCol w="1008112"/>
                <a:gridCol w="648072"/>
                <a:gridCol w="432048"/>
                <a:gridCol w="2088232"/>
                <a:gridCol w="1152128"/>
              </a:tblGrid>
              <a:tr h="377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Sayı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</a:rPr>
                        <a:t>Uyruğu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Sayı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</a:rPr>
                        <a:t>Uyruğu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Sayısı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A.B.D.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ENDONEZYA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AFGANİSTAN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ERİTRE DEVLETİ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AHISKA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ETİYOPYA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ALMANYA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FAS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341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ANGOLA CUMHURİYETİ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FİLDİŞİ SAHİLİ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ARNAVUTLUK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FİLİPİNLER CUMHURİYETİ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AVUSTRALYA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FİLİSTİN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AVUSTURYA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FRANSA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AZERBAYCAN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611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GABON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BANGLADESH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GAMBİA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BELÇİKA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GANA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BENİN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GİNE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BOSNA-HERSEK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GİNE BİSSAU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BREZİLYA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GÜNEY AFRİKA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BULGARİSTAN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GÜNEY KORE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341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BURKİNA FASO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GÜNEY SUDAN CUMHURİYETİ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BURMA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GÜRCİSTAN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BURUNDİ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HAİTİ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CEZAYİR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HİNDİSTAN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CİBUTİ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HOLLANDA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33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ÇAD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IRAK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558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ÇEK CUMHURİYETİ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İNGİLTERE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ÇİN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İRAN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393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DANİMARKA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İSPANYA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  <a:tr h="18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DİĞER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İSRAİL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7" marR="7907" marT="790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4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954832" y="33006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Aktif Kayıtlı Öğrencilerin </a:t>
            </a:r>
            <a:r>
              <a:rPr lang="tr-TR" b="1" dirty="0" smtClean="0">
                <a:solidFill>
                  <a:srgbClr val="FFC000"/>
                </a:solidFill>
              </a:rPr>
              <a:t>Ülkelere Göre Dağılımı</a:t>
            </a:r>
            <a:endParaRPr lang="tr-TR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359413"/>
              </p:ext>
            </p:extLst>
          </p:nvPr>
        </p:nvGraphicFramePr>
        <p:xfrm>
          <a:off x="395536" y="980728"/>
          <a:ext cx="2736304" cy="5684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280"/>
                <a:gridCol w="1497426"/>
                <a:gridCol w="635598"/>
              </a:tblGrid>
              <a:tr h="398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Sayı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</a:rPr>
                        <a:t>Uyruğu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Sayısı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İSVİÇRE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İTALYA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JAPONYA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KAMBOÇYA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KAMERUN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KANADA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KARADAĞ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KAZAKİSTAN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KENYA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KIBRIS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KIRGIZİSTAN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KOLOMBİYA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KOMOR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KONGO CUMHURİYETİ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398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KONGO DEMOKRATİK CUMHURİYETİ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KOSOVA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KUZEY KORE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LİBERYA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LİBYA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LİTVANYA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LÜBNAN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MADAGASKAR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MAKEDONYA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MALEZYA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  <a:tr h="20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MALİ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7" marR="8137" marT="8137" marB="0" anchor="b"/>
                </a:tc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415279"/>
              </p:ext>
            </p:extLst>
          </p:nvPr>
        </p:nvGraphicFramePr>
        <p:xfrm>
          <a:off x="3275856" y="980728"/>
          <a:ext cx="2736305" cy="568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870"/>
                <a:gridCol w="1575044"/>
                <a:gridCol w="667391"/>
              </a:tblGrid>
              <a:tr h="350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Sayı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</a:rPr>
                        <a:t>Uyruğu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Sayısı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MAURİTİUS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MEKSİKA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MISIR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MOĞOLİSTAN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MOLDOVA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MORİTANYA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MOZAMBİK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NEPAL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NİJER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NİJERYA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NORVEÇ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350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ORTA AFRİKA CUMHURİYETİ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ÖZBEKİSTAN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PAKİSTAN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PARAGUAY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POLONYA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PORTEKİZ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ROMANYA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RUANDA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95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RUSYA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522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96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SAO TOME VE PRİNCİPE DEMOKRATİK CUMHURİYETİ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97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SENEGAL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17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98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SIRBİSTAN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  <a:tr h="350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99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SLOVENYA CUMHURİYETİ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18167"/>
              </p:ext>
            </p:extLst>
          </p:nvPr>
        </p:nvGraphicFramePr>
        <p:xfrm>
          <a:off x="6189321" y="980728"/>
          <a:ext cx="2559143" cy="5684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1895"/>
                <a:gridCol w="1473067"/>
                <a:gridCol w="624181"/>
              </a:tblGrid>
              <a:tr h="440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Sayı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>
                          <a:effectLst/>
                        </a:rPr>
                        <a:t>Uyruğu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Sayısı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SOMALİ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151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618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101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SRİ LANKA DEMOKRATİK SOSYALİST CUMHURİYETİ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SUDAN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SURİYE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T.C.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411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TACİKİSTAN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TANZANYA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107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TAYLAND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108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TOGO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109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TUNUS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TÜRKİYE HAYMATLOZ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111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TÜRKMENİSTAN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1009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UGANDA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UKRAYNA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UYGUR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ÜRDÜN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VENEZUELA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117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YEMEN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118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YUNANİSTAN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119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ZAMBİA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ZİMBAVE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  <a:tr h="2202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Genel Toplam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5491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" marR="9121" marT="912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9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67923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Aktif Kayıtlı Öğrencilerin </a:t>
            </a:r>
            <a:r>
              <a:rPr lang="tr-TR" b="1" dirty="0" smtClean="0">
                <a:solidFill>
                  <a:srgbClr val="FFC000"/>
                </a:solidFill>
              </a:rPr>
              <a:t>Üst Birimlere Göre Dağılımı </a:t>
            </a:r>
            <a:r>
              <a:rPr lang="tr-TR" b="1" dirty="0" smtClean="0"/>
              <a:t>(</a:t>
            </a:r>
            <a:r>
              <a:rPr lang="tr-TR" b="1" dirty="0" smtClean="0"/>
              <a:t>2021)</a:t>
            </a:r>
            <a:endParaRPr lang="tr-TR" b="1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97872"/>
              </p:ext>
            </p:extLst>
          </p:nvPr>
        </p:nvGraphicFramePr>
        <p:xfrm>
          <a:off x="251520" y="548670"/>
          <a:ext cx="4248472" cy="5976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2973951"/>
                <a:gridCol w="842473"/>
              </a:tblGrid>
              <a:tr h="2490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effectLst/>
                        </a:rPr>
                        <a:t>Sayı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Üst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Birim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Öğrencı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Sayısı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Adalet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Meslek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Yüksekokulu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Alaçam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Meslek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Yüksekokulu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Alaçam Meslek Yüksekokulu (İÖ)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Ali </a:t>
                      </a:r>
                      <a:r>
                        <a:rPr lang="en-US" sz="1100" u="none" strike="noStrike" dirty="0" err="1">
                          <a:effectLst/>
                        </a:rPr>
                        <a:t>Fuad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Başgil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Hukuk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Fakültesi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Bafra İşletme Fakültesi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Bafra Meslek Yüksekokulu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Bafra Turizm Meslek Yüksekokulu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Çarşamba İnsan ve Toplum Bilimleri Fakültesi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Çarşamba Ticaret Borsası Meslek Yüksekokulu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88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Çarşamba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Ticaret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Borsası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Meslek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Yüksekokulu</a:t>
                      </a:r>
                      <a:r>
                        <a:rPr lang="en-US" sz="1100" u="none" strike="noStrike" dirty="0">
                          <a:effectLst/>
                        </a:rPr>
                        <a:t> (İÖ)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Diş Hekimliği Fakültesi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182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Eğitim Fakültesi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Eğitim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Fakültesi</a:t>
                      </a:r>
                      <a:r>
                        <a:rPr lang="en-US" sz="1100" u="none" strike="noStrike" dirty="0">
                          <a:effectLst/>
                        </a:rPr>
                        <a:t> (İÖ)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Fen-Edebiyat Fakültesi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417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Fen-Edebiyat Fakültesi (İÖ)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Güzel Sanatlar Fakültesi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Havza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Meslek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Yüksekokulu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89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Havza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Meslek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Yüksekokulu</a:t>
                      </a:r>
                      <a:r>
                        <a:rPr lang="en-US" sz="1100" u="none" strike="noStrike" dirty="0">
                          <a:effectLst/>
                        </a:rPr>
                        <a:t> (İÖ)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İktisadi ve İdari Bilimler Fakültesi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İlahiyat Fakültesi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İlahiyat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Fakültesi</a:t>
                      </a:r>
                      <a:r>
                        <a:rPr lang="en-US" sz="1100" u="none" strike="noStrike" dirty="0">
                          <a:effectLst/>
                        </a:rPr>
                        <a:t> (İÖ)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İletişim Fakültesi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  <a:tr h="249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İletişim Fakültesi (İÖ)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/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87917"/>
              </p:ext>
            </p:extLst>
          </p:nvPr>
        </p:nvGraphicFramePr>
        <p:xfrm>
          <a:off x="4644008" y="548685"/>
          <a:ext cx="4248472" cy="5976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2504380"/>
                <a:gridCol w="1240036"/>
              </a:tblGrid>
              <a:tr h="198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u="none" strike="noStrike" dirty="0" err="1">
                          <a:effectLst/>
                        </a:rPr>
                        <a:t>Sayı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 err="1">
                          <a:effectLst/>
                        </a:rPr>
                        <a:t>Üst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Birim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Öğrencı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Sayısı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Lisansüstü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Eğitim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Enstitüsü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653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25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Mimarlık Fakültesi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Mühendislik Fakültesi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455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Mühendislik Fakültesi  (İÖ)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Pedagojik Formasyon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Sağlık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Bilimleri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Fakültesi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332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368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Sağlık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Hizmetleri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Meslek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Yüksekokulu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368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Sağlık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Hizmetleri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Meslek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Yüksekokulu</a:t>
                      </a:r>
                      <a:r>
                        <a:rPr lang="en-US" sz="1050" u="none" strike="noStrike" dirty="0">
                          <a:effectLst/>
                        </a:rPr>
                        <a:t> (İÖ)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Samsun Meslek Yüksekokulu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Samsun Meslek Yüksekokulu (İÖ)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Samsun Sağlık Yüksekokulu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35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Sosyal Bilimler Enstitüsü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Terme Meslek Yüksekokulu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Tıp Fakültesi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493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Turizm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Fakültesi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Veteriner Fakültesi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Vezirköprü Meslek Yüksekokulu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368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Vezirköprü Meslek Yüksekokulu (İÖ)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Yabancı Diller Yüksekokulu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8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368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Yaşar Doğu Beden Eğitimi ve Spor Yüksekokulu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Yaşar Doğu Spor Bilimleri Fakültesi</a:t>
                      </a:r>
                      <a:endParaRPr lang="sv-SE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368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Yaşar Doğu Spor Bilimleri Fakültesi (İÖ)</a:t>
                      </a:r>
                      <a:endParaRPr lang="sv-SE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368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Yeşilyurt Demir Çelik Meslek Yüksekokulu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  <a:tr h="198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Ziraat </a:t>
                      </a:r>
                      <a:r>
                        <a:rPr lang="en-US" sz="1050" u="none" strike="noStrike" dirty="0" err="1">
                          <a:effectLst/>
                        </a:rPr>
                        <a:t>Fakültesi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176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9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75656" y="2606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Aktif Kayıtlı Öğrencilerin </a:t>
            </a:r>
            <a:r>
              <a:rPr lang="tr-TR" b="1" dirty="0" smtClean="0">
                <a:solidFill>
                  <a:srgbClr val="FFC000"/>
                </a:solidFill>
              </a:rPr>
              <a:t>Birimlere Göre Dağılımı </a:t>
            </a:r>
            <a:r>
              <a:rPr lang="tr-TR" b="1" dirty="0" smtClean="0"/>
              <a:t>(</a:t>
            </a:r>
            <a:r>
              <a:rPr lang="tr-TR" b="1" dirty="0" smtClean="0"/>
              <a:t>2021)</a:t>
            </a:r>
            <a:endParaRPr lang="tr-TR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219908"/>
              </p:ext>
            </p:extLst>
          </p:nvPr>
        </p:nvGraphicFramePr>
        <p:xfrm>
          <a:off x="467544" y="692696"/>
          <a:ext cx="8064894" cy="5987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4404173"/>
                <a:gridCol w="923902"/>
                <a:gridCol w="923902"/>
                <a:gridCol w="1308861"/>
              </a:tblGrid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Sayı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 err="1">
                          <a:effectLst/>
                        </a:rPr>
                        <a:t>Birim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Adı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Erkek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Kadın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Genel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Toplam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(DSPL) </a:t>
                      </a:r>
                      <a:r>
                        <a:rPr lang="en-US" sz="1050" u="none" strike="noStrike" dirty="0" err="1">
                          <a:effectLst/>
                        </a:rPr>
                        <a:t>Sanat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Tasarım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Acil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Hemşireliği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Adalet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Programı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</a:rPr>
                        <a:t>Ağız Diş ve Çene Cerrahisi</a:t>
                      </a:r>
                      <a:endParaRPr lang="es-E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Ağız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Diş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Sağlığı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Programı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Akıllı Sistemler Mühendisliği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Almanca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Öğretmenliği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Anatomi (Tıp)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Anestezi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Programı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Antrenörlük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Eğitimi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Antrenörlük Eğitimi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Arapça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Mütercim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Tercümanlık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Arkeoloji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Bahçe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Bitkileri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Bahçe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Bitkileri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Bankacılık ve Sigortacılık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Basım</a:t>
                      </a:r>
                      <a:r>
                        <a:rPr lang="en-US" sz="1050" u="none" strike="noStrike" dirty="0">
                          <a:effectLst/>
                        </a:rPr>
                        <a:t>  </a:t>
                      </a:r>
                      <a:r>
                        <a:rPr lang="en-US" sz="1050" u="none" strike="noStrike" dirty="0" err="1">
                          <a:effectLst/>
                        </a:rPr>
                        <a:t>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Yayım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Teknolojileri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Programı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Beden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Eğitimi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Spor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Beden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Eğitimi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Spor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Öğretmenliği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Beslenme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Bilimleri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Beslenme ve Diyetetik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Bilgisayar Mühendisliği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Bilgisayar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Bilgisayar Programcılığı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46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Bilgisayar Programcılığı Programı 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39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Bilgisayar ve Öğretim Teknolojileri Eğitimi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Bilgisayar ve Öğretim Teknolojileri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Bilişim Güvenliği Teknolojisi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8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Bitki Koruma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Bitki Koruma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Bitki Koruma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Biyoloji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8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Biyoloji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40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Biyoloji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Biyomedikal Cihaz Teknolojisi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59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87919"/>
              </p:ext>
            </p:extLst>
          </p:nvPr>
        </p:nvGraphicFramePr>
        <p:xfrm>
          <a:off x="323528" y="404664"/>
          <a:ext cx="8496944" cy="6120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769"/>
                <a:gridCol w="4461402"/>
                <a:gridCol w="973397"/>
                <a:gridCol w="973397"/>
                <a:gridCol w="1378979"/>
              </a:tblGrid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Büro Yönetimi ve Yönetici Asistanlığı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Coğrafya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Coğrafya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Çağrı Merkezi Hizmetleri 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Çağrı Merkezi Hizmetleri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Çevre Mühendisliği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Çevre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Çocuk Gelişimi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Deniz ve Liman İşletmeciliği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Dış Ticaret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Dil ve Konuşma Terapisi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Diş Hekimliği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Diş Protez Teknolojisi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Diyaliz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Ebelik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Eğitim Bilimleri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Elektrik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Elektrik-Elektronik Mühendisliği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Elektrik-Elektronik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Elektronik Teknolojisi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Emlak Yönetimi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Endodonti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Endüstri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Endüstriyel Kalıpçılık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Endüstriyel Tasarım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Felsefe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Felsefe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Felsefe ve Din Bilimleri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Fen Bilgisi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Fizik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Fizik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Fizik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Fizyoloji (Tıp)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Fizyoterapi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  <a:tr h="1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Fransızca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34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70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817198"/>
              </p:ext>
            </p:extLst>
          </p:nvPr>
        </p:nvGraphicFramePr>
        <p:xfrm>
          <a:off x="323528" y="260664"/>
          <a:ext cx="8496945" cy="5926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769"/>
                <a:gridCol w="4461401"/>
                <a:gridCol w="973398"/>
                <a:gridCol w="973398"/>
                <a:gridCol w="1378979"/>
              </a:tblGrid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71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Gazetecilik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Gıda </a:t>
                      </a:r>
                      <a:r>
                        <a:rPr lang="en-US" sz="1050" u="none" strike="noStrike" dirty="0" err="1">
                          <a:effectLst/>
                        </a:rPr>
                        <a:t>Kalite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Kontrolü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Analizi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Gıda </a:t>
                      </a:r>
                      <a:r>
                        <a:rPr lang="en-US" sz="1050" u="none" strike="noStrike" dirty="0" err="1">
                          <a:effectLst/>
                        </a:rPr>
                        <a:t>Mühendisliği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Gıda </a:t>
                      </a:r>
                      <a:r>
                        <a:rPr lang="en-US" sz="1050" u="none" strike="noStrike" dirty="0" err="1">
                          <a:effectLst/>
                        </a:rPr>
                        <a:t>Mühendisliği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Gıda </a:t>
                      </a:r>
                      <a:r>
                        <a:rPr lang="en-US" sz="1050" u="none" strike="noStrike" dirty="0" err="1">
                          <a:effectLst/>
                        </a:rPr>
                        <a:t>Teknolojisi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Programı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Girişimcilik ve Yenilikçilik (DSPL)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Görsel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İletişim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Tasarımı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Görsel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İletişim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Tasarımı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Bölümü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Grafik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Grafik Tasarımı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Güzel Sanatlar Eğitimi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Halk Sağlığı Hemşireliği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Halkla İlişkiler ve Tanıtım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Halkla İlişkiler ve Tanıtım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40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Halkla İlişkiler ve Tanıtım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Harita Mühendisliği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Harita Mühendisliği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45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203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Hayvan Besleme ve Beslenme Hastalıkları (Veteriner)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Hemşirelik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Hemşirelik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Hesaplamalı Bilimler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Histoloji ve Embriyoloji (Tıp)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Hukuk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48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İç Mekan Tasarımı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İktisat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İktisat (İngilizce)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47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İktisat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İlahiyat Programı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İletişim Bilimleri (Disiplinlerarası)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İletişim ve Tasarımı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</a:rPr>
                        <a:t>İlk ve Acil Yardım Programı</a:t>
                      </a:r>
                      <a:endParaRPr lang="es-E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21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İlköğretim Din Kültürü  ve Ahlak Bilgisi Öğretmenliği 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İlköğretim Din Kültürü  ve Ahlak Bilgisi Öğretmenliği Bölümü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94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İlköğretim Din Kültürü ve Ahlak Bilgisi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İlköğretim Matematik Öğretmenliği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25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5670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3306</Words>
  <Application>Microsoft Office PowerPoint</Application>
  <PresentationFormat>Ekran Gösterisi (4:3)</PresentationFormat>
  <Paragraphs>2290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0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Computer</dc:creator>
  <cp:lastModifiedBy>Almira Yildirim</cp:lastModifiedBy>
  <cp:revision>32</cp:revision>
  <dcterms:created xsi:type="dcterms:W3CDTF">2021-01-25T18:11:04Z</dcterms:created>
  <dcterms:modified xsi:type="dcterms:W3CDTF">2021-11-30T13:03:21Z</dcterms:modified>
</cp:coreProperties>
</file>