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6" r:id="rId2"/>
    <p:sldId id="256" r:id="rId3"/>
    <p:sldId id="285" r:id="rId4"/>
    <p:sldId id="257" r:id="rId5"/>
    <p:sldId id="286" r:id="rId6"/>
    <p:sldId id="287" r:id="rId7"/>
    <p:sldId id="288" r:id="rId8"/>
    <p:sldId id="307" r:id="rId9"/>
    <p:sldId id="302" r:id="rId10"/>
    <p:sldId id="308" r:id="rId11"/>
    <p:sldId id="309" r:id="rId12"/>
    <p:sldId id="311" r:id="rId13"/>
    <p:sldId id="310" r:id="rId14"/>
    <p:sldId id="313" r:id="rId15"/>
    <p:sldId id="314" r:id="rId16"/>
    <p:sldId id="315" r:id="rId17"/>
    <p:sldId id="316" r:id="rId18"/>
    <p:sldId id="319" r:id="rId19"/>
    <p:sldId id="318" r:id="rId20"/>
    <p:sldId id="317" r:id="rId21"/>
    <p:sldId id="320" r:id="rId22"/>
    <p:sldId id="321" r:id="rId23"/>
    <p:sldId id="323" r:id="rId24"/>
    <p:sldId id="324" r:id="rId25"/>
    <p:sldId id="325" r:id="rId26"/>
    <p:sldId id="326" r:id="rId27"/>
    <p:sldId id="261" r:id="rId28"/>
    <p:sldId id="304" r:id="rId2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B2F6"/>
    <a:srgbClr val="B01082"/>
    <a:srgbClr val="DA14A1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&#252;l\Desktop\uluslararas&#305;%20&#246;&#287;renci%20istatistikleri\2024\ybc%20lisans%20&#246;nlisans%20lisans&#252;st&#252;_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&#252;l\Desktop\uluslararas&#305;%20&#246;&#287;renci%20istatistikleri\2024\ybc%20lisans%20&#246;nlisans%20lisans&#252;st&#252;_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t&#252;l\Desktop\uluslararas&#305;%20&#246;&#287;renci%20istatistikleri\2024\ybc%20lisans%20&#246;nlisans%20lisans&#252;st&#252;_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'Birimlere Göre'!$G$359</c:f>
              <c:strCache>
                <c:ptCount val="1"/>
                <c:pt idx="0">
                  <c:v>Öğrenci sayısı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'Birimlere Göre'!$F$360:$F$369</c:f>
              <c:numCache>
                <c:formatCode>General</c:formatCod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numCache>
            </c:numRef>
          </c:xVal>
          <c:yVal>
            <c:numRef>
              <c:f>'Birimlere Göre'!$G$360:$G$369</c:f>
              <c:numCache>
                <c:formatCode>General</c:formatCode>
                <c:ptCount val="10"/>
                <c:pt idx="0">
                  <c:v>257</c:v>
                </c:pt>
                <c:pt idx="1">
                  <c:v>325</c:v>
                </c:pt>
                <c:pt idx="2">
                  <c:v>569</c:v>
                </c:pt>
                <c:pt idx="3">
                  <c:v>1286</c:v>
                </c:pt>
                <c:pt idx="4">
                  <c:v>949</c:v>
                </c:pt>
                <c:pt idx="5">
                  <c:v>1475</c:v>
                </c:pt>
                <c:pt idx="6">
                  <c:v>1154</c:v>
                </c:pt>
                <c:pt idx="7">
                  <c:v>5277</c:v>
                </c:pt>
                <c:pt idx="8">
                  <c:v>5309</c:v>
                </c:pt>
                <c:pt idx="9">
                  <c:v>4880</c:v>
                </c:pt>
              </c:numCache>
            </c:numRef>
          </c:y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axId val="-737258208"/>
        <c:axId val="-737266368"/>
      </c:scatterChart>
      <c:valAx>
        <c:axId val="-7372582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37266368"/>
        <c:crosses val="autoZero"/>
        <c:crossBetween val="midCat"/>
      </c:valAx>
      <c:valAx>
        <c:axId val="-737266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3725820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'Üst Birim'!$B$3</c:f>
              <c:strCache>
                <c:ptCount val="1"/>
                <c:pt idx="0">
                  <c:v>Erkek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'Üst Birim'!$A$4:$A$37</c:f>
              <c:strCache>
                <c:ptCount val="34"/>
                <c:pt idx="0">
                  <c:v>Alaçam Meslek Yüksekokulu Müdürlüğü</c:v>
                </c:pt>
                <c:pt idx="1">
                  <c:v>Ali Fuad Başgil Hukuk Fakültesi Dekanlığı</c:v>
                </c:pt>
                <c:pt idx="2">
                  <c:v>Bafra İşletme Fakültesi Dekanlığı</c:v>
                </c:pt>
                <c:pt idx="3">
                  <c:v>Bafra Meslek Yüksekokulu Müdürlüğü</c:v>
                </c:pt>
                <c:pt idx="4">
                  <c:v>Bafra Turizm Meslek Yüksekokulu Müdürlüğü</c:v>
                </c:pt>
                <c:pt idx="5">
                  <c:v>Çarşamba İnsan ve Toplum Bilimleri Fakültesi Dekanlığı</c:v>
                </c:pt>
                <c:pt idx="6">
                  <c:v>Çarşamba Ticaret Borsası Meslek Yüksekokulu Müdürlüğü</c:v>
                </c:pt>
                <c:pt idx="7">
                  <c:v>Diş Hekimliği Fakültesi Dekanlığı</c:v>
                </c:pt>
                <c:pt idx="8">
                  <c:v>Eğitim Fakültesi Dekanlığı</c:v>
                </c:pt>
                <c:pt idx="9">
                  <c:v>Fen Edebiyat Fakültesi</c:v>
                </c:pt>
                <c:pt idx="10">
                  <c:v>Fen Fakültesi Dekanlığı</c:v>
                </c:pt>
                <c:pt idx="11">
                  <c:v>Güzel Sanatlar Fakültesi Dekanlığı</c:v>
                </c:pt>
                <c:pt idx="12">
                  <c:v>Havza Meslek Yüksekokulu Müdürlüğü</c:v>
                </c:pt>
                <c:pt idx="13">
                  <c:v>İktisadi ve İdari Bilimler Fakültesi Dekanlığı</c:v>
                </c:pt>
                <c:pt idx="14">
                  <c:v>İlahiyat Fakültesi Dekanlığı</c:v>
                </c:pt>
                <c:pt idx="15">
                  <c:v>İletişim Fakültesi Dekanlığı</c:v>
                </c:pt>
                <c:pt idx="16">
                  <c:v>İnsan ve Toplum Bilimleri Fakültesi Dekanlığı</c:v>
                </c:pt>
                <c:pt idx="17">
                  <c:v>Lisansüstü Eğitim Enstitüsü Müdürlüğü</c:v>
                </c:pt>
                <c:pt idx="18">
                  <c:v>Mimarlık Fakültesi Dekanlığı</c:v>
                </c:pt>
                <c:pt idx="19">
                  <c:v>Mühendislik Fakültesi Dekanlığı</c:v>
                </c:pt>
                <c:pt idx="20">
                  <c:v>Sağlık Bilimleri Fakültesi Dekanlığı</c:v>
                </c:pt>
                <c:pt idx="21">
                  <c:v>Sağlık Hizmetleri Meslek Yüksekokulu Müdürlüğü</c:v>
                </c:pt>
                <c:pt idx="22">
                  <c:v>Samsun Meslek Yüksekokulu Müdürlüğü</c:v>
                </c:pt>
                <c:pt idx="23">
                  <c:v>Samsun Sağlık Yüksekokulu</c:v>
                </c:pt>
                <c:pt idx="24">
                  <c:v>Terme Meslek Yüksekokulu Müdürlüğü</c:v>
                </c:pt>
                <c:pt idx="25">
                  <c:v>Tıp Fakültesi Dekanlığı</c:v>
                </c:pt>
                <c:pt idx="26">
                  <c:v>Turizm Fakültesi Dekanlığı</c:v>
                </c:pt>
                <c:pt idx="27">
                  <c:v>Veteriner Fakültesi Dekanlığı</c:v>
                </c:pt>
                <c:pt idx="28">
                  <c:v>Vezirköprü Meslek Yüksekokulu Müdürlüğü</c:v>
                </c:pt>
                <c:pt idx="29">
                  <c:v>Yabancı Diller Yüksekokulu Müdürlüğü</c:v>
                </c:pt>
                <c:pt idx="30">
                  <c:v>Yaşar Doğu Spor Bilimleri Fakültesi Dekanlığı</c:v>
                </c:pt>
                <c:pt idx="31">
                  <c:v>Yeşilyurt Demir Çelik Meslek Yüksekokulu Müdürlüğü</c:v>
                </c:pt>
                <c:pt idx="32">
                  <c:v>Ziraat Fakültesi Dekanlığı</c:v>
                </c:pt>
                <c:pt idx="33">
                  <c:v>Genel Toplam</c:v>
                </c:pt>
              </c:strCache>
            </c:strRef>
          </c:cat>
          <c:val>
            <c:numRef>
              <c:f>'Üst Birim'!$B$4:$B$37</c:f>
              <c:numCache>
                <c:formatCode>General</c:formatCode>
                <c:ptCount val="34"/>
                <c:pt idx="0">
                  <c:v>10</c:v>
                </c:pt>
                <c:pt idx="1">
                  <c:v>24</c:v>
                </c:pt>
                <c:pt idx="2">
                  <c:v>16</c:v>
                </c:pt>
                <c:pt idx="3">
                  <c:v>23</c:v>
                </c:pt>
                <c:pt idx="4">
                  <c:v>2</c:v>
                </c:pt>
                <c:pt idx="5">
                  <c:v>6</c:v>
                </c:pt>
                <c:pt idx="6">
                  <c:v>34</c:v>
                </c:pt>
                <c:pt idx="7">
                  <c:v>87</c:v>
                </c:pt>
                <c:pt idx="8">
                  <c:v>321</c:v>
                </c:pt>
                <c:pt idx="9">
                  <c:v>105</c:v>
                </c:pt>
                <c:pt idx="10">
                  <c:v>44</c:v>
                </c:pt>
                <c:pt idx="11">
                  <c:v>18</c:v>
                </c:pt>
                <c:pt idx="12">
                  <c:v>31</c:v>
                </c:pt>
                <c:pt idx="13">
                  <c:v>246</c:v>
                </c:pt>
                <c:pt idx="14">
                  <c:v>103</c:v>
                </c:pt>
                <c:pt idx="15">
                  <c:v>99</c:v>
                </c:pt>
                <c:pt idx="16">
                  <c:v>44</c:v>
                </c:pt>
                <c:pt idx="17">
                  <c:v>558</c:v>
                </c:pt>
                <c:pt idx="18">
                  <c:v>52</c:v>
                </c:pt>
                <c:pt idx="19">
                  <c:v>303</c:v>
                </c:pt>
                <c:pt idx="20">
                  <c:v>265</c:v>
                </c:pt>
                <c:pt idx="21">
                  <c:v>273</c:v>
                </c:pt>
                <c:pt idx="22">
                  <c:v>119</c:v>
                </c:pt>
                <c:pt idx="23">
                  <c:v>1</c:v>
                </c:pt>
                <c:pt idx="24">
                  <c:v>14</c:v>
                </c:pt>
                <c:pt idx="25">
                  <c:v>278</c:v>
                </c:pt>
                <c:pt idx="26">
                  <c:v>50</c:v>
                </c:pt>
                <c:pt idx="27">
                  <c:v>17</c:v>
                </c:pt>
                <c:pt idx="28">
                  <c:v>21</c:v>
                </c:pt>
                <c:pt idx="29">
                  <c:v>9</c:v>
                </c:pt>
                <c:pt idx="30">
                  <c:v>144</c:v>
                </c:pt>
                <c:pt idx="31">
                  <c:v>39</c:v>
                </c:pt>
                <c:pt idx="32">
                  <c:v>96</c:v>
                </c:pt>
                <c:pt idx="33">
                  <c:v>3777</c:v>
                </c:pt>
              </c:numCache>
            </c:numRef>
          </c:val>
        </c:ser>
        <c:ser>
          <c:idx val="1"/>
          <c:order val="1"/>
          <c:tx>
            <c:strRef>
              <c:f>'Üst Birim'!$C$3</c:f>
              <c:strCache>
                <c:ptCount val="1"/>
                <c:pt idx="0">
                  <c:v>Kadın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'Üst Birim'!$A$4:$A$37</c:f>
              <c:strCache>
                <c:ptCount val="34"/>
                <c:pt idx="0">
                  <c:v>Alaçam Meslek Yüksekokulu Müdürlüğü</c:v>
                </c:pt>
                <c:pt idx="1">
                  <c:v>Ali Fuad Başgil Hukuk Fakültesi Dekanlığı</c:v>
                </c:pt>
                <c:pt idx="2">
                  <c:v>Bafra İşletme Fakültesi Dekanlığı</c:v>
                </c:pt>
                <c:pt idx="3">
                  <c:v>Bafra Meslek Yüksekokulu Müdürlüğü</c:v>
                </c:pt>
                <c:pt idx="4">
                  <c:v>Bafra Turizm Meslek Yüksekokulu Müdürlüğü</c:v>
                </c:pt>
                <c:pt idx="5">
                  <c:v>Çarşamba İnsan ve Toplum Bilimleri Fakültesi Dekanlığı</c:v>
                </c:pt>
                <c:pt idx="6">
                  <c:v>Çarşamba Ticaret Borsası Meslek Yüksekokulu Müdürlüğü</c:v>
                </c:pt>
                <c:pt idx="7">
                  <c:v>Diş Hekimliği Fakültesi Dekanlığı</c:v>
                </c:pt>
                <c:pt idx="8">
                  <c:v>Eğitim Fakültesi Dekanlığı</c:v>
                </c:pt>
                <c:pt idx="9">
                  <c:v>Fen Edebiyat Fakültesi</c:v>
                </c:pt>
                <c:pt idx="10">
                  <c:v>Fen Fakültesi Dekanlığı</c:v>
                </c:pt>
                <c:pt idx="11">
                  <c:v>Güzel Sanatlar Fakültesi Dekanlığı</c:v>
                </c:pt>
                <c:pt idx="12">
                  <c:v>Havza Meslek Yüksekokulu Müdürlüğü</c:v>
                </c:pt>
                <c:pt idx="13">
                  <c:v>İktisadi ve İdari Bilimler Fakültesi Dekanlığı</c:v>
                </c:pt>
                <c:pt idx="14">
                  <c:v>İlahiyat Fakültesi Dekanlığı</c:v>
                </c:pt>
                <c:pt idx="15">
                  <c:v>İletişim Fakültesi Dekanlığı</c:v>
                </c:pt>
                <c:pt idx="16">
                  <c:v>İnsan ve Toplum Bilimleri Fakültesi Dekanlığı</c:v>
                </c:pt>
                <c:pt idx="17">
                  <c:v>Lisansüstü Eğitim Enstitüsü Müdürlüğü</c:v>
                </c:pt>
                <c:pt idx="18">
                  <c:v>Mimarlık Fakültesi Dekanlığı</c:v>
                </c:pt>
                <c:pt idx="19">
                  <c:v>Mühendislik Fakültesi Dekanlığı</c:v>
                </c:pt>
                <c:pt idx="20">
                  <c:v>Sağlık Bilimleri Fakültesi Dekanlığı</c:v>
                </c:pt>
                <c:pt idx="21">
                  <c:v>Sağlık Hizmetleri Meslek Yüksekokulu Müdürlüğü</c:v>
                </c:pt>
                <c:pt idx="22">
                  <c:v>Samsun Meslek Yüksekokulu Müdürlüğü</c:v>
                </c:pt>
                <c:pt idx="23">
                  <c:v>Samsun Sağlık Yüksekokulu</c:v>
                </c:pt>
                <c:pt idx="24">
                  <c:v>Terme Meslek Yüksekokulu Müdürlüğü</c:v>
                </c:pt>
                <c:pt idx="25">
                  <c:v>Tıp Fakültesi Dekanlığı</c:v>
                </c:pt>
                <c:pt idx="26">
                  <c:v>Turizm Fakültesi Dekanlığı</c:v>
                </c:pt>
                <c:pt idx="27">
                  <c:v>Veteriner Fakültesi Dekanlığı</c:v>
                </c:pt>
                <c:pt idx="28">
                  <c:v>Vezirköprü Meslek Yüksekokulu Müdürlüğü</c:v>
                </c:pt>
                <c:pt idx="29">
                  <c:v>Yabancı Diller Yüksekokulu Müdürlüğü</c:v>
                </c:pt>
                <c:pt idx="30">
                  <c:v>Yaşar Doğu Spor Bilimleri Fakültesi Dekanlığı</c:v>
                </c:pt>
                <c:pt idx="31">
                  <c:v>Yeşilyurt Demir Çelik Meslek Yüksekokulu Müdürlüğü</c:v>
                </c:pt>
                <c:pt idx="32">
                  <c:v>Ziraat Fakültesi Dekanlığı</c:v>
                </c:pt>
                <c:pt idx="33">
                  <c:v>Genel Toplam</c:v>
                </c:pt>
              </c:strCache>
            </c:strRef>
          </c:cat>
          <c:val>
            <c:numRef>
              <c:f>'Üst Birim'!$C$4:$C$37</c:f>
              <c:numCache>
                <c:formatCode>General</c:formatCode>
                <c:ptCount val="34"/>
                <c:pt idx="0">
                  <c:v>6</c:v>
                </c:pt>
                <c:pt idx="1">
                  <c:v>13</c:v>
                </c:pt>
                <c:pt idx="2">
                  <c:v>1</c:v>
                </c:pt>
                <c:pt idx="3">
                  <c:v>8</c:v>
                </c:pt>
                <c:pt idx="5">
                  <c:v>2</c:v>
                </c:pt>
                <c:pt idx="6">
                  <c:v>13</c:v>
                </c:pt>
                <c:pt idx="7">
                  <c:v>55</c:v>
                </c:pt>
                <c:pt idx="8">
                  <c:v>97</c:v>
                </c:pt>
                <c:pt idx="9">
                  <c:v>62</c:v>
                </c:pt>
                <c:pt idx="10">
                  <c:v>26</c:v>
                </c:pt>
                <c:pt idx="11">
                  <c:v>16</c:v>
                </c:pt>
                <c:pt idx="12">
                  <c:v>15</c:v>
                </c:pt>
                <c:pt idx="13">
                  <c:v>48</c:v>
                </c:pt>
                <c:pt idx="14">
                  <c:v>37</c:v>
                </c:pt>
                <c:pt idx="15">
                  <c:v>10</c:v>
                </c:pt>
                <c:pt idx="16">
                  <c:v>25</c:v>
                </c:pt>
                <c:pt idx="17">
                  <c:v>132</c:v>
                </c:pt>
                <c:pt idx="18">
                  <c:v>7</c:v>
                </c:pt>
                <c:pt idx="19">
                  <c:v>55</c:v>
                </c:pt>
                <c:pt idx="20">
                  <c:v>64</c:v>
                </c:pt>
                <c:pt idx="21">
                  <c:v>44</c:v>
                </c:pt>
                <c:pt idx="22">
                  <c:v>26</c:v>
                </c:pt>
                <c:pt idx="24">
                  <c:v>2</c:v>
                </c:pt>
                <c:pt idx="25">
                  <c:v>148</c:v>
                </c:pt>
                <c:pt idx="26">
                  <c:v>15</c:v>
                </c:pt>
                <c:pt idx="27">
                  <c:v>25</c:v>
                </c:pt>
                <c:pt idx="28">
                  <c:v>11</c:v>
                </c:pt>
                <c:pt idx="29">
                  <c:v>8</c:v>
                </c:pt>
                <c:pt idx="30">
                  <c:v>6</c:v>
                </c:pt>
                <c:pt idx="31">
                  <c:v>3</c:v>
                </c:pt>
                <c:pt idx="32">
                  <c:v>14</c:v>
                </c:pt>
                <c:pt idx="33">
                  <c:v>1103</c:v>
                </c:pt>
              </c:numCache>
            </c:numRef>
          </c:val>
        </c:ser>
        <c:ser>
          <c:idx val="2"/>
          <c:order val="2"/>
          <c:tx>
            <c:strRef>
              <c:f>'Üst Birim'!$D$3</c:f>
              <c:strCache>
                <c:ptCount val="1"/>
                <c:pt idx="0">
                  <c:v>Genel Toplam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'Üst Birim'!$A$4:$A$37</c:f>
              <c:strCache>
                <c:ptCount val="34"/>
                <c:pt idx="0">
                  <c:v>Alaçam Meslek Yüksekokulu Müdürlüğü</c:v>
                </c:pt>
                <c:pt idx="1">
                  <c:v>Ali Fuad Başgil Hukuk Fakültesi Dekanlığı</c:v>
                </c:pt>
                <c:pt idx="2">
                  <c:v>Bafra İşletme Fakültesi Dekanlığı</c:v>
                </c:pt>
                <c:pt idx="3">
                  <c:v>Bafra Meslek Yüksekokulu Müdürlüğü</c:v>
                </c:pt>
                <c:pt idx="4">
                  <c:v>Bafra Turizm Meslek Yüksekokulu Müdürlüğü</c:v>
                </c:pt>
                <c:pt idx="5">
                  <c:v>Çarşamba İnsan ve Toplum Bilimleri Fakültesi Dekanlığı</c:v>
                </c:pt>
                <c:pt idx="6">
                  <c:v>Çarşamba Ticaret Borsası Meslek Yüksekokulu Müdürlüğü</c:v>
                </c:pt>
                <c:pt idx="7">
                  <c:v>Diş Hekimliği Fakültesi Dekanlığı</c:v>
                </c:pt>
                <c:pt idx="8">
                  <c:v>Eğitim Fakültesi Dekanlığı</c:v>
                </c:pt>
                <c:pt idx="9">
                  <c:v>Fen Edebiyat Fakültesi</c:v>
                </c:pt>
                <c:pt idx="10">
                  <c:v>Fen Fakültesi Dekanlığı</c:v>
                </c:pt>
                <c:pt idx="11">
                  <c:v>Güzel Sanatlar Fakültesi Dekanlığı</c:v>
                </c:pt>
                <c:pt idx="12">
                  <c:v>Havza Meslek Yüksekokulu Müdürlüğü</c:v>
                </c:pt>
                <c:pt idx="13">
                  <c:v>İktisadi ve İdari Bilimler Fakültesi Dekanlığı</c:v>
                </c:pt>
                <c:pt idx="14">
                  <c:v>İlahiyat Fakültesi Dekanlığı</c:v>
                </c:pt>
                <c:pt idx="15">
                  <c:v>İletişim Fakültesi Dekanlığı</c:v>
                </c:pt>
                <c:pt idx="16">
                  <c:v>İnsan ve Toplum Bilimleri Fakültesi Dekanlığı</c:v>
                </c:pt>
                <c:pt idx="17">
                  <c:v>Lisansüstü Eğitim Enstitüsü Müdürlüğü</c:v>
                </c:pt>
                <c:pt idx="18">
                  <c:v>Mimarlık Fakültesi Dekanlığı</c:v>
                </c:pt>
                <c:pt idx="19">
                  <c:v>Mühendislik Fakültesi Dekanlığı</c:v>
                </c:pt>
                <c:pt idx="20">
                  <c:v>Sağlık Bilimleri Fakültesi Dekanlığı</c:v>
                </c:pt>
                <c:pt idx="21">
                  <c:v>Sağlık Hizmetleri Meslek Yüksekokulu Müdürlüğü</c:v>
                </c:pt>
                <c:pt idx="22">
                  <c:v>Samsun Meslek Yüksekokulu Müdürlüğü</c:v>
                </c:pt>
                <c:pt idx="23">
                  <c:v>Samsun Sağlık Yüksekokulu</c:v>
                </c:pt>
                <c:pt idx="24">
                  <c:v>Terme Meslek Yüksekokulu Müdürlüğü</c:v>
                </c:pt>
                <c:pt idx="25">
                  <c:v>Tıp Fakültesi Dekanlığı</c:v>
                </c:pt>
                <c:pt idx="26">
                  <c:v>Turizm Fakültesi Dekanlığı</c:v>
                </c:pt>
                <c:pt idx="27">
                  <c:v>Veteriner Fakültesi Dekanlığı</c:v>
                </c:pt>
                <c:pt idx="28">
                  <c:v>Vezirköprü Meslek Yüksekokulu Müdürlüğü</c:v>
                </c:pt>
                <c:pt idx="29">
                  <c:v>Yabancı Diller Yüksekokulu Müdürlüğü</c:v>
                </c:pt>
                <c:pt idx="30">
                  <c:v>Yaşar Doğu Spor Bilimleri Fakültesi Dekanlığı</c:v>
                </c:pt>
                <c:pt idx="31">
                  <c:v>Yeşilyurt Demir Çelik Meslek Yüksekokulu Müdürlüğü</c:v>
                </c:pt>
                <c:pt idx="32">
                  <c:v>Ziraat Fakültesi Dekanlığı</c:v>
                </c:pt>
                <c:pt idx="33">
                  <c:v>Genel Toplam</c:v>
                </c:pt>
              </c:strCache>
            </c:strRef>
          </c:cat>
          <c:val>
            <c:numRef>
              <c:f>'Üst Birim'!$D$4:$D$37</c:f>
              <c:numCache>
                <c:formatCode>General</c:formatCode>
                <c:ptCount val="34"/>
                <c:pt idx="0">
                  <c:v>16</c:v>
                </c:pt>
                <c:pt idx="1">
                  <c:v>37</c:v>
                </c:pt>
                <c:pt idx="2">
                  <c:v>17</c:v>
                </c:pt>
                <c:pt idx="3">
                  <c:v>31</c:v>
                </c:pt>
                <c:pt idx="4">
                  <c:v>2</c:v>
                </c:pt>
                <c:pt idx="5">
                  <c:v>8</c:v>
                </c:pt>
                <c:pt idx="6">
                  <c:v>47</c:v>
                </c:pt>
                <c:pt idx="7">
                  <c:v>142</c:v>
                </c:pt>
                <c:pt idx="8">
                  <c:v>418</c:v>
                </c:pt>
                <c:pt idx="9">
                  <c:v>167</c:v>
                </c:pt>
                <c:pt idx="10">
                  <c:v>70</c:v>
                </c:pt>
                <c:pt idx="11">
                  <c:v>34</c:v>
                </c:pt>
                <c:pt idx="12">
                  <c:v>46</c:v>
                </c:pt>
                <c:pt idx="13">
                  <c:v>294</c:v>
                </c:pt>
                <c:pt idx="14">
                  <c:v>140</c:v>
                </c:pt>
                <c:pt idx="15">
                  <c:v>109</c:v>
                </c:pt>
                <c:pt idx="16">
                  <c:v>69</c:v>
                </c:pt>
                <c:pt idx="17">
                  <c:v>690</c:v>
                </c:pt>
                <c:pt idx="18">
                  <c:v>59</c:v>
                </c:pt>
                <c:pt idx="19">
                  <c:v>358</c:v>
                </c:pt>
                <c:pt idx="20">
                  <c:v>329</c:v>
                </c:pt>
                <c:pt idx="21">
                  <c:v>317</c:v>
                </c:pt>
                <c:pt idx="22">
                  <c:v>145</c:v>
                </c:pt>
                <c:pt idx="23">
                  <c:v>1</c:v>
                </c:pt>
                <c:pt idx="24">
                  <c:v>16</c:v>
                </c:pt>
                <c:pt idx="25">
                  <c:v>426</c:v>
                </c:pt>
                <c:pt idx="26">
                  <c:v>65</c:v>
                </c:pt>
                <c:pt idx="27">
                  <c:v>42</c:v>
                </c:pt>
                <c:pt idx="28">
                  <c:v>32</c:v>
                </c:pt>
                <c:pt idx="29">
                  <c:v>17</c:v>
                </c:pt>
                <c:pt idx="30">
                  <c:v>150</c:v>
                </c:pt>
                <c:pt idx="31">
                  <c:v>42</c:v>
                </c:pt>
                <c:pt idx="32">
                  <c:v>110</c:v>
                </c:pt>
                <c:pt idx="33">
                  <c:v>4880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737269088"/>
        <c:axId val="-737258752"/>
        <c:axId val="0"/>
      </c:bar3DChart>
      <c:catAx>
        <c:axId val="-737269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37258752"/>
        <c:crosses val="autoZero"/>
        <c:auto val="1"/>
        <c:lblAlgn val="ctr"/>
        <c:lblOffset val="100"/>
        <c:noMultiLvlLbl val="0"/>
      </c:catAx>
      <c:valAx>
        <c:axId val="-73725875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-737269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r-TR" smtClean="0"/>
              <a:t>(</a:t>
            </a:r>
            <a:r>
              <a:rPr lang="tr-TR" sz="1440" b="1" i="0" u="none" strike="noStrike" baseline="0" smtClean="0">
                <a:effectLst/>
              </a:rPr>
              <a:t>Öğrenci Sayısı </a:t>
            </a:r>
            <a:r>
              <a:rPr lang="tr-TR" smtClean="0"/>
              <a:t>2024</a:t>
            </a:r>
            <a:r>
              <a:rPr lang="tr-TR" dirty="0"/>
              <a:t>)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1AB2F6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c:spPr>
          </c:dPt>
          <c:dPt>
            <c:idx val="1"/>
            <c:invertIfNegative val="0"/>
            <c:bubble3D val="0"/>
            <c:spPr>
              <a:solidFill>
                <a:srgbClr val="B01082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c:spPr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c:spPr>
          </c:dPt>
          <c:cat>
            <c:strRef>
              <c:f>'Üst Birim'!$B$44:$D$44</c:f>
              <c:strCache>
                <c:ptCount val="3"/>
                <c:pt idx="0">
                  <c:v>Erkek</c:v>
                </c:pt>
                <c:pt idx="1">
                  <c:v>Kadın</c:v>
                </c:pt>
                <c:pt idx="2">
                  <c:v>Genel Toplam</c:v>
                </c:pt>
              </c:strCache>
            </c:strRef>
          </c:cat>
          <c:val>
            <c:numRef>
              <c:f>'Üst Birim'!$B$45:$D$45</c:f>
              <c:numCache>
                <c:formatCode>General</c:formatCode>
                <c:ptCount val="3"/>
                <c:pt idx="0">
                  <c:v>3777</c:v>
                </c:pt>
                <c:pt idx="1">
                  <c:v>1103</c:v>
                </c:pt>
                <c:pt idx="2">
                  <c:v>4880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737266912"/>
        <c:axId val="-737265824"/>
        <c:axId val="0"/>
      </c:bar3DChart>
      <c:catAx>
        <c:axId val="-737266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37265824"/>
        <c:crosses val="autoZero"/>
        <c:auto val="1"/>
        <c:lblAlgn val="ctr"/>
        <c:lblOffset val="100"/>
        <c:noMultiLvlLbl val="0"/>
      </c:catAx>
      <c:valAx>
        <c:axId val="-737265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372669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14.06.2024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14.06.2024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14.06.2024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14.06.2024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14.06.2024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14.06.2024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14.06.2024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9" descr="sunu kapa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4613"/>
            <a:ext cx="9144000" cy="695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2566120" y="1988840"/>
            <a:ext cx="61206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Öğrenci İstatistikleri</a:t>
            </a:r>
          </a:p>
          <a:p>
            <a:pPr algn="ctr"/>
            <a:r>
              <a:rPr lang="tr-TR" sz="3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tr-TR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123728" y="6621020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100" dirty="0" smtClean="0">
                <a:solidFill>
                  <a:schemeClr val="tx2"/>
                </a:solidFill>
              </a:rPr>
              <a:t>Hazırlayan: </a:t>
            </a:r>
            <a:r>
              <a:rPr lang="tr-TR" sz="1100" dirty="0">
                <a:solidFill>
                  <a:schemeClr val="tx2"/>
                </a:solidFill>
              </a:rPr>
              <a:t>UIB /  Erasmus Ofisi : Betül Öcal Yıldırım dahili: 1606</a:t>
            </a:r>
            <a:endParaRPr lang="en-US" sz="11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259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518448" y="63056"/>
            <a:ext cx="8625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Aktif Kayıtlı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Öğrencilerin</a:t>
            </a:r>
            <a:r>
              <a:rPr lang="tr-TR" sz="2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 Birimlere </a:t>
            </a:r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 Dağılımı (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2024)</a:t>
            </a:r>
            <a:endParaRPr lang="tr-TR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023574"/>
              </p:ext>
            </p:extLst>
          </p:nvPr>
        </p:nvGraphicFramePr>
        <p:xfrm>
          <a:off x="107503" y="541442"/>
          <a:ext cx="8928993" cy="7172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16425"/>
                <a:gridCol w="1872208"/>
                <a:gridCol w="1728192"/>
                <a:gridCol w="1512168"/>
              </a:tblGrid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</a:tr>
              <a:tr h="4971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044242"/>
              </p:ext>
            </p:extLst>
          </p:nvPr>
        </p:nvGraphicFramePr>
        <p:xfrm>
          <a:off x="123775" y="1310373"/>
          <a:ext cx="8912720" cy="4798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00153"/>
                <a:gridCol w="1872208"/>
                <a:gridCol w="1728192"/>
                <a:gridCol w="1512167"/>
              </a:tblGrid>
              <a:tr h="188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Tarih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188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Çarşamba Ticaret Borsası Meslek Yüksekokulu Müdürlüğü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188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Bankacılık ve Sigortacılık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188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Bankacılık ve Sigortacılık (İÖ)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188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Bilgisayar Programcılığı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188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Bilişim Güvenliği Teknolojisi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188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Çağrı Merkezi Hizmetleri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188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Muhasebe ve Vergi Uygulamaları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188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Sosyal Güvenlik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188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Diş Hekimliği Fakültesi Dekanlığı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188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Diş Hekimliği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188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Eğitim Fakültesi Dekanlığı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188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Almanca Öğretmenliği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188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Almanca Öğretmenliği ÇAP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188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Bilgisayar ve Öğretim Teknolojileri Öğretmenliği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188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Biyoloji Öğretmenliği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188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Fen Bilgisi Öğretmenliği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188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Fizik Öğretmenliği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188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Fransızca Öğretmenliği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188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İlköğretim Matematik Öğretmenliği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188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İngilizce Öğretmenliği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188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İngilizce Öğretmenliği ÇAP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188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İngilizce Öğretmenliği YAP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188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Matematik Öğretmenliği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1884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Müzik Öğretmenliği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242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518448" y="63056"/>
            <a:ext cx="8625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Aktif Kayıtlı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Öğrencilerin</a:t>
            </a:r>
            <a:r>
              <a:rPr lang="tr-TR" sz="2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 Birimlere </a:t>
            </a:r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 Dağılımı (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2024)</a:t>
            </a:r>
            <a:endParaRPr lang="tr-TR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234025"/>
              </p:ext>
            </p:extLst>
          </p:nvPr>
        </p:nvGraphicFramePr>
        <p:xfrm>
          <a:off x="107503" y="541442"/>
          <a:ext cx="8928993" cy="7172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2408"/>
                <a:gridCol w="2016225"/>
                <a:gridCol w="1728192"/>
                <a:gridCol w="1512168"/>
              </a:tblGrid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</a:tr>
              <a:tr h="4971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807370"/>
              </p:ext>
            </p:extLst>
          </p:nvPr>
        </p:nvGraphicFramePr>
        <p:xfrm>
          <a:off x="107503" y="1275409"/>
          <a:ext cx="8928992" cy="49619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2409"/>
                <a:gridCol w="2016224"/>
                <a:gridCol w="1728192"/>
                <a:gridCol w="1512167"/>
              </a:tblGrid>
              <a:tr h="2255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Okul</a:t>
                      </a:r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Öncesi</a:t>
                      </a:r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Öğretmenliği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55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Okul Öncesi Öğretmenliği ÇAP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55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Özel Eğitim Öğretmenliği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55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Rehberlik ve Psikolojik Danışmanlık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55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Resim İş Öğretmenliği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55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Sınıf Öğretmenliği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55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Sosyal Bilgiler Öğretmenliği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55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Türkçe Öğretmenliği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55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Fen Edebiyat Fakültesi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55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Arkeoloji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55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Biyoloji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55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Coğrafya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55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Felsefe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55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Fizik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55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İstatistik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55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İstatistik YAP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55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Kimya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55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Kimya ÇAP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55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Matematik Bölümü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55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Moleküler Biyoloji ve Genetik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55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Psikoloji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55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Sanat Tarihi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1708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518448" y="63056"/>
            <a:ext cx="8625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Aktif Kayıtlı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Öğrencilerin</a:t>
            </a:r>
            <a:r>
              <a:rPr lang="tr-TR" sz="2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 Birimlere </a:t>
            </a:r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 Dağılımı (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2024)</a:t>
            </a:r>
            <a:endParaRPr lang="tr-TR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234025"/>
              </p:ext>
            </p:extLst>
          </p:nvPr>
        </p:nvGraphicFramePr>
        <p:xfrm>
          <a:off x="107503" y="541442"/>
          <a:ext cx="8928993" cy="7172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2408"/>
                <a:gridCol w="2016225"/>
                <a:gridCol w="1728192"/>
                <a:gridCol w="1512168"/>
              </a:tblGrid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</a:tr>
              <a:tr h="4971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988942"/>
              </p:ext>
            </p:extLst>
          </p:nvPr>
        </p:nvGraphicFramePr>
        <p:xfrm>
          <a:off x="115016" y="1304113"/>
          <a:ext cx="8921479" cy="45731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64896"/>
                <a:gridCol w="2016224"/>
                <a:gridCol w="1728192"/>
                <a:gridCol w="1512167"/>
              </a:tblGrid>
              <a:tr h="198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Sosyoloji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8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Tarih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8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Türk Dili ve Edebiyatı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8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Fen Fakültesi Dekanlığı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8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Biyoloji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8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Fizik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8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İstatistik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8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Kimya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8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Matematik Bölümü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8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Moleküler Biyoloji ve Genetik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8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Güzel Sanatlar Fakültesi Dekanlığı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8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Endüstriyel Tasarım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8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Görsel İletişim Tasarımı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8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Grafik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8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Resim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8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Havza Meslek Yüksekokulu Müdürlüğü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8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Büro Yönetimi ve Yönetici Asistanlığı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8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Emlak ve Emlak Yönetimi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8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Fizyoterapi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8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Fizyoterapi (İÖ)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8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İş Sağlığı ve Güvenliği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8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İş Sağlığı ve Güvenliği (UE)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8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İşletme Yönetimi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9400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518448" y="63056"/>
            <a:ext cx="8625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Aktif Kayıtlı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Öğrencilerin</a:t>
            </a:r>
            <a:r>
              <a:rPr lang="tr-TR" sz="2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 Birimlere </a:t>
            </a:r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 Dağılımı (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2024)</a:t>
            </a:r>
            <a:endParaRPr lang="tr-TR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450336"/>
              </p:ext>
            </p:extLst>
          </p:nvPr>
        </p:nvGraphicFramePr>
        <p:xfrm>
          <a:off x="107503" y="541442"/>
          <a:ext cx="8928993" cy="7172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16425"/>
                <a:gridCol w="1872208"/>
                <a:gridCol w="1728192"/>
                <a:gridCol w="1512168"/>
              </a:tblGrid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</a:tr>
              <a:tr h="4971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501822"/>
              </p:ext>
            </p:extLst>
          </p:nvPr>
        </p:nvGraphicFramePr>
        <p:xfrm>
          <a:off x="107503" y="1330004"/>
          <a:ext cx="8928992" cy="45472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16425"/>
                <a:gridCol w="1872208"/>
                <a:gridCol w="1728192"/>
                <a:gridCol w="1512167"/>
              </a:tblGrid>
              <a:tr h="206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Türk Dili ve 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Edebiyatı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6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Lisansüstü Eğitim Enstitüsü Müdürlüğü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6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Ağız Diş ve Çene Cerrahisi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6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Akıllı Sistemler Mühendisliği (DSPL)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6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Akıllı Sistemler Mühendisliği (DSPL)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6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Alman Dili Eğitimi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6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Anatomi (Tıp)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6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Antrenörlük Eğitimi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6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Antrenörlük</a:t>
                      </a:r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Eğitimi</a:t>
                      </a:r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Yüksek</a:t>
                      </a:r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Lisans</a:t>
                      </a:r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6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Arkeoloji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6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Bahçe Bitkileri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6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Bahçe Bitkileri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6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Beden Eğitimi ve Spor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6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Beslenme Bilimleri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6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Bilgisayar Mühendisliği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6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Bilgisayar ve Öğretim Teknolojileri Eğitimi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6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Bitki Koruma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6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Bitki Koruma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6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Biyoloji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6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Biyoloji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6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Biyoloji Eğitimi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669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Cerrahi Hastalıklar Hemşireliği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6247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518448" y="63056"/>
            <a:ext cx="8625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Aktif Kayıtlı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Öğrencilerin</a:t>
            </a:r>
            <a:r>
              <a:rPr lang="tr-TR" sz="2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 Birimlere </a:t>
            </a:r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 Dağılımı (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2024)</a:t>
            </a:r>
            <a:endParaRPr lang="tr-TR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234025"/>
              </p:ext>
            </p:extLst>
          </p:nvPr>
        </p:nvGraphicFramePr>
        <p:xfrm>
          <a:off x="107503" y="541442"/>
          <a:ext cx="8928993" cy="7172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2408"/>
                <a:gridCol w="2016225"/>
                <a:gridCol w="1728192"/>
                <a:gridCol w="1512168"/>
              </a:tblGrid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</a:tr>
              <a:tr h="4971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36470"/>
              </p:ext>
            </p:extLst>
          </p:nvPr>
        </p:nvGraphicFramePr>
        <p:xfrm>
          <a:off x="107503" y="1340768"/>
          <a:ext cx="8928992" cy="45472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2409"/>
                <a:gridCol w="2016224"/>
                <a:gridCol w="1728192"/>
                <a:gridCol w="1512167"/>
              </a:tblGrid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Çevre Mühendisliği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Çevre Mühendisliği (İngilizce)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Çevre Mühendisliği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Deney Hayvanları Araştırmaları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Doğum ve Kadın Hastalıkları Hemşireliği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Doğum ve Kadın Hastalıkları Hemşireliği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Ebelik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Eğitim Programları ve Öğretimi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Eğitim Yönetimi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Elektrik-Elektronik Mühendisliği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Elektrik-Elektronik Mühendisliği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Endodonti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Felsefe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Felsefe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Felsefe ve Din Bilimleri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Felsefe ve Din Bilimleri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Fen Bilgisi Eğitimi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Fizik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Fizik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Fransız Dili Eğitimi (Yüksek Lisans)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Gıda Mühendisliği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0834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518448" y="63056"/>
            <a:ext cx="8625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Aktif Kayıtlı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Öğrencilerin</a:t>
            </a:r>
            <a:r>
              <a:rPr lang="tr-TR" sz="2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 Birimlere </a:t>
            </a:r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 Dağılımı (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2024)</a:t>
            </a:r>
            <a:endParaRPr lang="tr-TR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681615"/>
              </p:ext>
            </p:extLst>
          </p:nvPr>
        </p:nvGraphicFramePr>
        <p:xfrm>
          <a:off x="107503" y="541442"/>
          <a:ext cx="8928993" cy="7172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24537"/>
                <a:gridCol w="1368152"/>
                <a:gridCol w="1368152"/>
                <a:gridCol w="1368152"/>
              </a:tblGrid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</a:tr>
              <a:tr h="4971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814446"/>
              </p:ext>
            </p:extLst>
          </p:nvPr>
        </p:nvGraphicFramePr>
        <p:xfrm>
          <a:off x="141287" y="1299689"/>
          <a:ext cx="8895208" cy="45883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78281"/>
                <a:gridCol w="1372309"/>
                <a:gridCol w="1372309"/>
                <a:gridCol w="1372309"/>
              </a:tblGrid>
              <a:tr h="220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Gıda Mühendisliği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0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Girişimcilik ve Yenilikçilik (Dspl) (İngilizce)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0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Girişimcilik ve Yenilikçilik (Dspl)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0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Görsel İletişim Tasarımı (Tezli 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0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Hadis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0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Halk Sağlığı Hemşireliği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0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Harita Mühendisliği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0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Harita Mühendisliği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9908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Hayvan Besleme ve Beslenme Hastalıkları (Veteriner)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0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Hayvan Besleme ve Beslenme Hastalıkları (Veteriner)(Doktora)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0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Hemşirelik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0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Hesaplamalı Bilimler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0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İktisat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0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İktisat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0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İngiliz Dili Eğitimi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0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İngiliz Dili Eğitimi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0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İnşaat Mühendisliği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0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İnşaat Mühendisliği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0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İslam Hukuku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048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İstatistik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01908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518448" y="63056"/>
            <a:ext cx="8625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Aktif Kayıtlı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Öğrencilerin</a:t>
            </a:r>
            <a:r>
              <a:rPr lang="tr-TR" sz="2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 Birimlere </a:t>
            </a:r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 Dağılımı (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2024)</a:t>
            </a:r>
            <a:endParaRPr lang="tr-TR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234025"/>
              </p:ext>
            </p:extLst>
          </p:nvPr>
        </p:nvGraphicFramePr>
        <p:xfrm>
          <a:off x="107503" y="541442"/>
          <a:ext cx="8928993" cy="7172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2408"/>
                <a:gridCol w="2016225"/>
                <a:gridCol w="1728192"/>
                <a:gridCol w="1512168"/>
              </a:tblGrid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</a:tr>
              <a:tr h="4971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168779"/>
              </p:ext>
            </p:extLst>
          </p:nvPr>
        </p:nvGraphicFramePr>
        <p:xfrm>
          <a:off x="107503" y="1340768"/>
          <a:ext cx="8928992" cy="43204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2409"/>
                <a:gridCol w="2016224"/>
                <a:gridCol w="1728192"/>
                <a:gridCol w="1512167"/>
              </a:tblGrid>
              <a:tr h="205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İstatistik (Doktora) (İngilizce)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İstatistik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İstatistik (Yüksek Lisans) (İngilizce)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İşletme (Doktora 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İşletme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 ve Aile Araştırmaları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Kamu Yönetimi (Doktora 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Kamu Yönetimi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Kardiyopulmoner Fizyoterapi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Kimya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Kimya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Kimya Mühendisliği (Doktora 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Kimya Mühendisliği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Makine Mühendisliği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Makine Mühendisliği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Matematik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Matematik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Medya ve İletişim Bilimleri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Metalurji ve Malzeme Mühendisliği (Tezli 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Moleküler Biyoloji ve Genetik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Muhasebe-Finansman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7424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518448" y="63056"/>
            <a:ext cx="8625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Aktif Kayıtlı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Öğrencilerin</a:t>
            </a:r>
            <a:r>
              <a:rPr lang="tr-TR" sz="2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 Birimlere </a:t>
            </a:r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 Dağılımı (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2024)</a:t>
            </a:r>
            <a:endParaRPr lang="tr-TR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234025"/>
              </p:ext>
            </p:extLst>
          </p:nvPr>
        </p:nvGraphicFramePr>
        <p:xfrm>
          <a:off x="107503" y="541442"/>
          <a:ext cx="8928993" cy="7172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2408"/>
                <a:gridCol w="2016225"/>
                <a:gridCol w="1728192"/>
                <a:gridCol w="1512168"/>
              </a:tblGrid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</a:tr>
              <a:tr h="4971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268016"/>
              </p:ext>
            </p:extLst>
          </p:nvPr>
        </p:nvGraphicFramePr>
        <p:xfrm>
          <a:off x="119334" y="1340768"/>
          <a:ext cx="8917161" cy="44977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60578"/>
                <a:gridCol w="2016224"/>
                <a:gridCol w="1728192"/>
                <a:gridCol w="1512167"/>
              </a:tblGrid>
              <a:tr h="20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Müzik Eğitimi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Nanobilim ve Nanoteknoloji [(İngilizce) Doktora]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Nanobilim ve Nanoteknoloji [(İngilizce) Yüksek Lisans]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Pedodonti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Periodontoloji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Protetik Diş Tedavisi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Psikoloji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Rehberlik ve Psikolojik Danışmanlık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Rehberlik ve Psikolojik Danışmanlık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Resim-İş Eğitimi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Resim-İş Eğitimi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Sağlık Yönetimi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Sanat Tarihi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Sanat ve Tasarım (SY)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Sınıf Eğitimi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Sınıf Eğitimi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Sinir Bilimleri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Sinir Bilimleri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Sosyal Bilgiler Eğitimi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Sosyoloji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Sosyoloji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0444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Spor Yöneticiliği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1549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518448" y="63056"/>
            <a:ext cx="8625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Aktif Kayıtlı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Öğrencilerin</a:t>
            </a:r>
            <a:r>
              <a:rPr lang="tr-TR" sz="2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 Birimlere </a:t>
            </a:r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 Dağılımı (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2024)</a:t>
            </a:r>
            <a:endParaRPr lang="tr-TR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117120"/>
              </p:ext>
            </p:extLst>
          </p:nvPr>
        </p:nvGraphicFramePr>
        <p:xfrm>
          <a:off x="107503" y="541442"/>
          <a:ext cx="8928993" cy="7172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4457"/>
                <a:gridCol w="1584176"/>
                <a:gridCol w="1728192"/>
                <a:gridCol w="1512168"/>
              </a:tblGrid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</a:tr>
              <a:tr h="4971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459218"/>
              </p:ext>
            </p:extLst>
          </p:nvPr>
        </p:nvGraphicFramePr>
        <p:xfrm>
          <a:off x="107503" y="1340768"/>
          <a:ext cx="8928992" cy="42484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4457"/>
                <a:gridCol w="1584176"/>
                <a:gridCol w="1728192"/>
                <a:gridCol w="1512167"/>
              </a:tblGrid>
              <a:tr h="236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Spor Yöneticiliği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Tarım Ekonomisi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026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Tarım Ekonomisi (Tezli Yüksek Lisans)</a:t>
                      </a:r>
                      <a:endParaRPr lang="fi-FI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Tarım Makinaları ve Teknolojileri Mühendisliği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Tarım Makinaları ve Teknolojileri Mühendisliği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Tarımsal Biyoteknoloji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Tarımsal Biyoteknoloji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026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Tarımsal Yapılar ve Sulama (Doktora)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Tarımsal Yapılar ve Sulama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Tarih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Tarih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Tarla Bitkileri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Tefsir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Temel İslam Bilimleri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Temel İslam Bilimleri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Biyoloji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Mikrobiyoloji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6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Toprak Bilimi ve Bitki Besleme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5371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518448" y="63056"/>
            <a:ext cx="8625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Aktif Kayıtlı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Öğrencilerin</a:t>
            </a:r>
            <a:r>
              <a:rPr lang="tr-TR" sz="2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 Birimlere </a:t>
            </a:r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 Dağılımı (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2024)</a:t>
            </a:r>
            <a:endParaRPr lang="tr-TR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34248"/>
              </p:ext>
            </p:extLst>
          </p:nvPr>
        </p:nvGraphicFramePr>
        <p:xfrm>
          <a:off x="107503" y="541442"/>
          <a:ext cx="8928993" cy="7172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0481"/>
                <a:gridCol w="1368152"/>
                <a:gridCol w="1728192"/>
                <a:gridCol w="1512168"/>
              </a:tblGrid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</a:tr>
              <a:tr h="4971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29342"/>
              </p:ext>
            </p:extLst>
          </p:nvPr>
        </p:nvGraphicFramePr>
        <p:xfrm>
          <a:off x="136349" y="1308315"/>
          <a:ext cx="8900146" cy="44249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91635"/>
                <a:gridCol w="1368152"/>
                <a:gridCol w="1728192"/>
                <a:gridCol w="1512167"/>
              </a:tblGrid>
              <a:tr h="245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Toprak Bilimi ve Bitki Besleme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45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Turizm İşletmeciliği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45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Türk Dili ve Edebiyatı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45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Türk Dili ve Edebiyatı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45830">
                <a:tc>
                  <a:txBody>
                    <a:bodyPr/>
                    <a:lstStyle/>
                    <a:p>
                      <a:pPr algn="l" fontAlgn="b"/>
                      <a:r>
                        <a:rPr lang="nn-NO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Türk Halk Edebiyatı (Yüksek Lisans)</a:t>
                      </a:r>
                      <a:endParaRPr lang="nn-NO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45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Türkçe Eğitimi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45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Veri Bilimi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45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Veteriner Histoloji ve Embriyoloji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45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Veterinerlik Biyokimyası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45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Veterinerlik Cerrahisi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45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Veterinerlik Cerrahisi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45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Veterinerlik Doğum Ve Jinekolojisi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45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Veterinerlik İç Hastalıkları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45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Veterinerlik Zootekni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45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Yeni Türk Edebiyatı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45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Yenilenebilir Enerji ve Uygulamaları (DSPL)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45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Zootekni (Doktora)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4583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Zootekni (Yüksek Lisans)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4642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817410"/>
              </p:ext>
            </p:extLst>
          </p:nvPr>
        </p:nvGraphicFramePr>
        <p:xfrm>
          <a:off x="1979712" y="5334203"/>
          <a:ext cx="4730823" cy="942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69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7694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7694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6192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Aktif Öğrenci Sayısı (</a:t>
                      </a:r>
                      <a:r>
                        <a:rPr lang="tr-TR" sz="20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2024)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tr-TR" sz="3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tr-TR" sz="32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rgbClr val="1AB2F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tr-TR" sz="2000" b="1" i="0" u="none" strike="noStrike" dirty="0">
                        <a:solidFill>
                          <a:srgbClr val="1AB2F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solidFill>
                            <a:srgbClr val="DA14A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tr-TR" sz="2000" b="1" i="0" u="none" strike="noStrike" dirty="0">
                        <a:solidFill>
                          <a:srgbClr val="DA14A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3777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1103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0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4880</a:t>
                      </a:r>
                      <a:endParaRPr lang="tr-TR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1682123"/>
              </p:ext>
            </p:extLst>
          </p:nvPr>
        </p:nvGraphicFramePr>
        <p:xfrm>
          <a:off x="971600" y="548680"/>
          <a:ext cx="7056783" cy="31306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54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765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128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246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950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4419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Kayıt Tarihi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Aktif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Pasif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Kayıt Silinen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Mezun</a:t>
                      </a:r>
                      <a:endParaRPr lang="tr-TR" sz="18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77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77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325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302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77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569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467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77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1286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993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77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949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317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77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1475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</a:t>
                      </a:r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8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3" name="Metin kutusu 2"/>
          <p:cNvSpPr txBox="1"/>
          <p:nvPr/>
        </p:nvSpPr>
        <p:spPr>
          <a:xfrm>
            <a:off x="845579" y="64120"/>
            <a:ext cx="7308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Öğrenci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Sayısındaki Değişim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179887"/>
              </p:ext>
            </p:extLst>
          </p:nvPr>
        </p:nvGraphicFramePr>
        <p:xfrm>
          <a:off x="971599" y="3645024"/>
          <a:ext cx="7056783" cy="3977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54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765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128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246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950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977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847855"/>
              </p:ext>
            </p:extLst>
          </p:nvPr>
        </p:nvGraphicFramePr>
        <p:xfrm>
          <a:off x="971599" y="4005064"/>
          <a:ext cx="7056783" cy="3977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54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765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128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4246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2950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977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928355"/>
              </p:ext>
            </p:extLst>
          </p:nvPr>
        </p:nvGraphicFramePr>
        <p:xfrm>
          <a:off x="971596" y="4365104"/>
          <a:ext cx="7056783" cy="3977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5459"/>
                <a:gridCol w="2689350"/>
                <a:gridCol w="1342466"/>
                <a:gridCol w="1629508"/>
              </a:tblGrid>
              <a:tr h="3977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2023</a:t>
                      </a:r>
                      <a:endParaRPr lang="tr-TR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5309</a:t>
                      </a:r>
                      <a:endParaRPr lang="tr-TR" sz="1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443</a:t>
                      </a:r>
                      <a:endParaRPr lang="tr-TR" sz="1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0" name="Tablo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338133"/>
              </p:ext>
            </p:extLst>
          </p:nvPr>
        </p:nvGraphicFramePr>
        <p:xfrm>
          <a:off x="971596" y="4725144"/>
          <a:ext cx="7056783" cy="3977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5459"/>
                <a:gridCol w="2689350"/>
                <a:gridCol w="1342466"/>
                <a:gridCol w="1629508"/>
              </a:tblGrid>
              <a:tr h="39774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2024</a:t>
                      </a:r>
                      <a:endParaRPr lang="tr-TR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4880</a:t>
                      </a:r>
                      <a:endParaRPr lang="tr-TR" sz="1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8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1597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518448" y="63056"/>
            <a:ext cx="8625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Aktif Kayıtlı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Öğrencilerin</a:t>
            </a:r>
            <a:r>
              <a:rPr lang="tr-TR" sz="2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 Birimlere </a:t>
            </a:r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 Dağılımı (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2024)</a:t>
            </a:r>
            <a:endParaRPr lang="tr-TR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234025"/>
              </p:ext>
            </p:extLst>
          </p:nvPr>
        </p:nvGraphicFramePr>
        <p:xfrm>
          <a:off x="107503" y="541442"/>
          <a:ext cx="8928993" cy="7172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2408"/>
                <a:gridCol w="2016225"/>
                <a:gridCol w="1728192"/>
                <a:gridCol w="1512168"/>
              </a:tblGrid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</a:tr>
              <a:tr h="4971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930710"/>
              </p:ext>
            </p:extLst>
          </p:nvPr>
        </p:nvGraphicFramePr>
        <p:xfrm>
          <a:off x="107503" y="1344077"/>
          <a:ext cx="8928992" cy="4543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2409"/>
                <a:gridCol w="2016224"/>
                <a:gridCol w="1728192"/>
                <a:gridCol w="1512167"/>
              </a:tblGrid>
              <a:tr h="227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Merkezler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7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TÖMER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7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Mimarlık Fakültesi Dekanlığı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7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Mimarlık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7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Şehir ve Bölge Planlama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7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Mühendislik Fakültesi Dekanlığı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7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Bilgisayar Mühendisliği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7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Bilgisayar Mühendisliği Bölümü YAP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7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Çevre Mühendisliği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7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Elektrik-Elektronik Mühendisliği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7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Endüstri Mühendisliği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7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Gıda Mühendisliği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7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Harita Mühendisliği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7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Harita Mühendisliği Bölümü ÇAP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7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İnşaat Mühendisliği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7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Kimya Mühendisliği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7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Makine Mühendisliği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7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Metalurji ve Malzeme Mühendisliği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7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Sağlık Bilimleri Fakültesi Dekanlığı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7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Beslenme ve Diyetetik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10001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518448" y="63056"/>
            <a:ext cx="8625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Aktif Kayıtlı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Öğrencilerin</a:t>
            </a:r>
            <a:r>
              <a:rPr lang="tr-TR" sz="2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 Birimlere </a:t>
            </a:r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 Dağılımı (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2024)</a:t>
            </a:r>
            <a:endParaRPr lang="tr-TR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234025"/>
              </p:ext>
            </p:extLst>
          </p:nvPr>
        </p:nvGraphicFramePr>
        <p:xfrm>
          <a:off x="107503" y="541442"/>
          <a:ext cx="8928993" cy="7172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2408"/>
                <a:gridCol w="2016225"/>
                <a:gridCol w="1728192"/>
                <a:gridCol w="1512168"/>
              </a:tblGrid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</a:tr>
              <a:tr h="4971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794003"/>
              </p:ext>
            </p:extLst>
          </p:nvPr>
        </p:nvGraphicFramePr>
        <p:xfrm>
          <a:off x="107503" y="1301377"/>
          <a:ext cx="8928992" cy="4586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2409"/>
                <a:gridCol w="2016224"/>
                <a:gridCol w="1728192"/>
                <a:gridCol w="1512167"/>
              </a:tblGrid>
              <a:tr h="2293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Çocuk Gelişimi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93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Dil ve Konuşma Terapisi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93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Ebelik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93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Fizyoterapi ve Rehabilitasyon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93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Hemşirelik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93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Odyoloji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93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Ortez ve Protez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93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Sağlık Yönetimi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93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Sosyal Hizmet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93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Sağlık Hizmetleri Meslek Yüksekokulu Müdürlüğü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93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Ağız ve Diş Sağlığı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93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Anestezi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93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Diş Protez Teknolojisi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93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Diyaliz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93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İlk ve Acil Yardım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9333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İlk ve Acil Yardım (İÖ)</a:t>
                      </a:r>
                      <a:endParaRPr lang="es-E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93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Odyometri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93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Optisyenlik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93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Patoloji Laboratuvar Teknikleri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93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Patoloji Laboratuvar Teknikleri (İÖ)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1230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518448" y="63056"/>
            <a:ext cx="8625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Aktif Kayıtlı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Öğrencilerin</a:t>
            </a:r>
            <a:r>
              <a:rPr lang="tr-TR" sz="2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 Birimlere </a:t>
            </a:r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 Dağılımı (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2024)</a:t>
            </a:r>
            <a:endParaRPr lang="tr-TR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234025"/>
              </p:ext>
            </p:extLst>
          </p:nvPr>
        </p:nvGraphicFramePr>
        <p:xfrm>
          <a:off x="107503" y="541442"/>
          <a:ext cx="8928993" cy="7172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2408"/>
                <a:gridCol w="2016225"/>
                <a:gridCol w="1728192"/>
                <a:gridCol w="1512168"/>
              </a:tblGrid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</a:tr>
              <a:tr h="4971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974881"/>
              </p:ext>
            </p:extLst>
          </p:nvPr>
        </p:nvGraphicFramePr>
        <p:xfrm>
          <a:off x="107503" y="1340768"/>
          <a:ext cx="8928992" cy="44752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2409"/>
                <a:gridCol w="2016224"/>
                <a:gridCol w="1728192"/>
                <a:gridCol w="1512167"/>
              </a:tblGrid>
              <a:tr h="213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Dokümantasyon ve Sekreterlik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3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Dokümantasyon ve Sekreterlik (İÖ)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3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Görüntüleme Teknikleri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3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Görüntüleme Teknikleri (İÖ)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3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Laboratuvar Teknikleri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3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Yaşlı Bakımı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3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Yaşlı Bakımı (İÖ)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3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Samsun Meslek Yüksekokulu Müdürlüğü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3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Basım ve Yayım Teknolojileri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3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Bilgisayar Programcılığı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3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Bilgisayar Programcılığı (UE)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3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Çocuk Gelişimi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3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Çocuk Gelişimi (UE)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3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Grafik Tasarımı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3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Halkla İlişkiler ve Tanıtım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3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Medya ve İletişim (UE)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3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Mimari Dekoratif Sanatlar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3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Muhasebe ve Vergi Uygulamaları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3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Peyzaj ve Süs Bitkileri Yetiştiriciliği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3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Seracılık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310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Turizm ve Otel İşletmeciliği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4093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518448" y="63056"/>
            <a:ext cx="8625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Aktif Kayıtlı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Öğrencilerin</a:t>
            </a:r>
            <a:r>
              <a:rPr lang="tr-TR" sz="2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 Birimlere </a:t>
            </a:r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 Dağılımı (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2024)</a:t>
            </a:r>
            <a:endParaRPr lang="tr-TR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234025"/>
              </p:ext>
            </p:extLst>
          </p:nvPr>
        </p:nvGraphicFramePr>
        <p:xfrm>
          <a:off x="107503" y="541442"/>
          <a:ext cx="8928993" cy="7172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2408"/>
                <a:gridCol w="2016225"/>
                <a:gridCol w="1728192"/>
                <a:gridCol w="1512168"/>
              </a:tblGrid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</a:tr>
              <a:tr h="4971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351213"/>
              </p:ext>
            </p:extLst>
          </p:nvPr>
        </p:nvGraphicFramePr>
        <p:xfrm>
          <a:off x="107503" y="1340768"/>
          <a:ext cx="8928992" cy="45472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2409"/>
                <a:gridCol w="2016224"/>
                <a:gridCol w="1728192"/>
                <a:gridCol w="1512167"/>
              </a:tblGrid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Samsun Sağlık Yüksekokulu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Hemşirelik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Terme Meslek Yüksekokulu Müdürlüğü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Dış Ticaret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Gıda Kalite Kontrolü ve Analizi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Gıda Teknolojisi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Lojistik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Muhasebe ve Vergi Uygulamaları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Pazarlama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Tıp Fakültesi Dekanlığı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Tıp (İngilizce)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Turizm Fakültesi Dekanlığı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Turizm İşletmeciliği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Turizm Rehberliği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Türkçe Öğretimi Uygulama ve Araştırma Merkezi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TÖMER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Veteriner Fakültesi Dekanlığı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Veteriner Hekimliği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Vezirköprü Meslek Yüksekokulu Müdürlüğü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653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Bilgisayar Programcılığı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3781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518448" y="63056"/>
            <a:ext cx="8625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Aktif Kayıtlı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Öğrencilerin</a:t>
            </a:r>
            <a:r>
              <a:rPr lang="tr-TR" sz="2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 Birimlere </a:t>
            </a:r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 Dağılımı (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2024)</a:t>
            </a:r>
            <a:endParaRPr lang="tr-TR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234025"/>
              </p:ext>
            </p:extLst>
          </p:nvPr>
        </p:nvGraphicFramePr>
        <p:xfrm>
          <a:off x="107503" y="541442"/>
          <a:ext cx="8928993" cy="7172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2408"/>
                <a:gridCol w="2016225"/>
                <a:gridCol w="1728192"/>
                <a:gridCol w="1512168"/>
              </a:tblGrid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</a:tr>
              <a:tr h="4971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38534"/>
              </p:ext>
            </p:extLst>
          </p:nvPr>
        </p:nvGraphicFramePr>
        <p:xfrm>
          <a:off x="107503" y="1310373"/>
          <a:ext cx="8928992" cy="46154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96429"/>
                <a:gridCol w="1377521"/>
                <a:gridCol w="1377521"/>
                <a:gridCol w="1377521"/>
              </a:tblGrid>
              <a:tr h="1907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Bilgisayar Programcılığı (UE)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1907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Çocuk Gelişimi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1907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Çocuk Gelişimi (UE)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1907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Grafik Tasarımı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1907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Halkla İlişkiler ve Tanıtım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1907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Medya ve İletişim (UE)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1907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Mimari Dekoratif Sanatlar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1907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Muhasebe ve Vergi Uygulamaları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1907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Peyzaj ve Süs Bitkileri Yetiştiriciliği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1907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Seracılık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1907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Turizm ve Otel İşletmeciliği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1907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Samsun Sağlık Yüksekokulu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1907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Hemşirelik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1907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Terme Meslek Yüksekokulu Müdürlüğü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1907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Dış Ticaret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1907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Gıda Kalite Kontrolü ve Analizi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1907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Gıda Teknolojisi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1907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Lojistik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1907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Muhasebe ve Vergi Uygulamaları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1907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Pazarlama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1907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Tıp Fakültesi Dekanlığı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1907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1907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Tıp (İngilizce)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1907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Turizm Fakültesi Dekanlığı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79230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518448" y="63056"/>
            <a:ext cx="8625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Aktif Kayıtlı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Öğrencilerin</a:t>
            </a:r>
            <a:r>
              <a:rPr lang="tr-TR" sz="2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 Birimlere </a:t>
            </a:r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 Dağılımı (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2024)</a:t>
            </a:r>
            <a:endParaRPr lang="tr-TR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321326"/>
              </p:ext>
            </p:extLst>
          </p:nvPr>
        </p:nvGraphicFramePr>
        <p:xfrm>
          <a:off x="107503" y="541442"/>
          <a:ext cx="8928993" cy="7172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44417"/>
                <a:gridCol w="1944216"/>
                <a:gridCol w="1728192"/>
                <a:gridCol w="1512168"/>
              </a:tblGrid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</a:tr>
              <a:tr h="4971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780077"/>
              </p:ext>
            </p:extLst>
          </p:nvPr>
        </p:nvGraphicFramePr>
        <p:xfrm>
          <a:off x="107501" y="1302182"/>
          <a:ext cx="8928994" cy="45858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74860"/>
                <a:gridCol w="1960023"/>
                <a:gridCol w="1742243"/>
                <a:gridCol w="1451868"/>
              </a:tblGrid>
              <a:tr h="199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Turizm İşletmeciliği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9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Turizm Rehberliği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9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Türkçe Öğretimi Uygulama ve Araştırma Merkezi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9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TÖMER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9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Veteriner Fakültesi Dekanlığı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9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Veteriner Hekimliği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9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Vezirköprü Meslek Yüksekokulu Müdürlüğü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9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Bilgisayar Programcılığı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9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Bilgisayar Programcılığı (İÖ)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9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Çocuk Gelişimi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9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İç Mekan Tasarımı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9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İnternet ve Ağ Teknolojileri (UE)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9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Muhasebe ve Vergi Uygulamaları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9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Ormancılık ve Orman Ürünleri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9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Yabancı Diller Yüksekokulu Müdürlüğü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9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Arapça Mütercim ve Tercümanlık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9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Yaşar Doğu Spor Bilimleri Fakültesi Dekanlığı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9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Antrenörlük Eğitimi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9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Antrenörlük Eğitimi (İÖ)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9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Beden Eğitimi ve Spor Öğretmenliği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9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Rekreasyon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9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Spor Yöneticiliği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199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Yeşilyurt Demir Çelik Meslek Yüksekokulu Müdürlüğü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86128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518448" y="63056"/>
            <a:ext cx="8625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Aktif Kayıtlı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Öğrencilerin</a:t>
            </a:r>
            <a:r>
              <a:rPr lang="tr-TR" sz="2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 Birimlere </a:t>
            </a:r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 Dağılımı (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2024)</a:t>
            </a:r>
            <a:endParaRPr lang="tr-TR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6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321326"/>
              </p:ext>
            </p:extLst>
          </p:nvPr>
        </p:nvGraphicFramePr>
        <p:xfrm>
          <a:off x="107503" y="541442"/>
          <a:ext cx="8928993" cy="7172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44417"/>
                <a:gridCol w="1944216"/>
                <a:gridCol w="1728192"/>
                <a:gridCol w="1512168"/>
              </a:tblGrid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</a:tr>
              <a:tr h="4971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908954"/>
              </p:ext>
            </p:extLst>
          </p:nvPr>
        </p:nvGraphicFramePr>
        <p:xfrm>
          <a:off x="111074" y="1340768"/>
          <a:ext cx="8925421" cy="45472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94511"/>
                <a:gridCol w="1376970"/>
                <a:gridCol w="1376970"/>
                <a:gridCol w="1376970"/>
              </a:tblGrid>
              <a:tr h="2526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Biyomedikal</a:t>
                      </a:r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Cihaz</a:t>
                      </a:r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Teknolojisi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526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Elektrik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526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Elektronik Teknolojisi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526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Endüstriyel Kalıpçılık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526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Kimya Teknolojisi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526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Mekatronik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526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Otomotiv Teknolojisi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526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Silah Sanayi Teknikerliği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526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Ziraat Fakültesi Dekanlığı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526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Bahçe Bitkileri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526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Bitki Koruma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526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Tarım Ekonomisi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526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Tarım Makineleri ve Teknolojileri Mühendisliği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526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Tarımsal Biyoteknoloji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526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Tarla Bitkileri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526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Toprak Bilimi ve Bitki Besleme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526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Zootekni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5262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 Toplam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3777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4880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35177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3109697" y="219491"/>
            <a:ext cx="29811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Sayısı (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2024)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67" y="5899581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Grafik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4788351"/>
              </p:ext>
            </p:extLst>
          </p:nvPr>
        </p:nvGraphicFramePr>
        <p:xfrm>
          <a:off x="96152" y="935305"/>
          <a:ext cx="9008229" cy="54492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348188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67" y="5899581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Grafik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658720"/>
              </p:ext>
            </p:extLst>
          </p:nvPr>
        </p:nvGraphicFramePr>
        <p:xfrm>
          <a:off x="251520" y="620688"/>
          <a:ext cx="864096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52076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6950"/>
          </a:xfrm>
        </p:spPr>
        <p:txBody>
          <a:bodyPr>
            <a:noAutofit/>
          </a:bodyPr>
          <a:lstStyle/>
          <a:p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Yıllara Göre Kayıt Yaptıran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oplam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ğrenci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ayısı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49" y="5927628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Grafik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2895490"/>
              </p:ext>
            </p:extLst>
          </p:nvPr>
        </p:nvGraphicFramePr>
        <p:xfrm>
          <a:off x="316007" y="913582"/>
          <a:ext cx="850728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42008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323528" y="159023"/>
            <a:ext cx="84969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Aktif Kayıtlı Öğrencilerin </a:t>
            </a:r>
            <a:r>
              <a:rPr lang="tr-TR" sz="2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Ülkelere/ Uyruklara Göre </a:t>
            </a:r>
            <a:r>
              <a:rPr lang="tr-TR" sz="24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Dağılımı</a:t>
            </a:r>
          </a:p>
        </p:txBody>
      </p:sp>
      <p:pic>
        <p:nvPicPr>
          <p:cNvPr id="16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73019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8" name="Tablo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117219"/>
              </p:ext>
            </p:extLst>
          </p:nvPr>
        </p:nvGraphicFramePr>
        <p:xfrm>
          <a:off x="692479" y="620688"/>
          <a:ext cx="7776864" cy="409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76264"/>
                <a:gridCol w="843260"/>
                <a:gridCol w="1172964"/>
                <a:gridCol w="3384376"/>
              </a:tblGrid>
              <a:tr h="18452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Ülke/</a:t>
                      </a:r>
                      <a:r>
                        <a:rPr lang="en-US" sz="14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Uyruk</a:t>
                      </a:r>
                      <a:r>
                        <a:rPr lang="en-US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Adı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Cinsiyet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Tablo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195106"/>
              </p:ext>
            </p:extLst>
          </p:nvPr>
        </p:nvGraphicFramePr>
        <p:xfrm>
          <a:off x="692479" y="1101248"/>
          <a:ext cx="7776865" cy="4992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67353"/>
                <a:gridCol w="864096"/>
                <a:gridCol w="1152128"/>
                <a:gridCol w="3393288"/>
              </a:tblGrid>
              <a:tr h="217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A.B.D.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7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AFGANİSTAN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7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ALMANYA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7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ANGOLA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7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ARNAVUTLUK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7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AVUSTRALYA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7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AVUSTURYA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7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AZERBAYCAN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7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BANGLADES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7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BELÇİKA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7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BENİN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7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BİLİNMEYEN ÜLKELER (DİĞER)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7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BOLİVYA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7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BOSNA HERSEK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7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BREZİLYA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7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BULGARİSTAN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7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BURKİNA FASO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7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CEZAYİR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7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CİBUTİ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7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ÇAD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7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ÇİN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7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DEMOKRATİK KONGO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17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EKVATOR GİNESİ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4452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043278"/>
              </p:ext>
            </p:extLst>
          </p:nvPr>
        </p:nvGraphicFramePr>
        <p:xfrm>
          <a:off x="683568" y="188640"/>
          <a:ext cx="7776864" cy="409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0240"/>
                <a:gridCol w="1059284"/>
                <a:gridCol w="1100968"/>
                <a:gridCol w="3456372"/>
              </a:tblGrid>
              <a:tr h="18452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Ülke/</a:t>
                      </a:r>
                      <a:r>
                        <a:rPr lang="en-US" sz="14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Uyruk</a:t>
                      </a:r>
                      <a:r>
                        <a:rPr lang="en-US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Adı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Cinsiyet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4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04" y="6082565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Tablo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706545"/>
              </p:ext>
            </p:extLst>
          </p:nvPr>
        </p:nvGraphicFramePr>
        <p:xfrm>
          <a:off x="662856" y="692696"/>
          <a:ext cx="7797575" cy="52828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80952"/>
                <a:gridCol w="1080120"/>
                <a:gridCol w="1080120"/>
                <a:gridCol w="3456383"/>
              </a:tblGrid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ENDONEZYA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ERİTRE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ETİOPYA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FİLDİŞİ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FİLİPİNLER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FİLİSTİN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FRANSA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GABON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GAMBİA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GANA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GİNE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GUATEMALA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GÜNEY SUDAN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GÜRCİSTAN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HİNDİSTAN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HOLLANDA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HONDURAS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IRAK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İNGİLTERE / BİRLEŞİK KRALLIK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İRAN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İSPANYA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İSRAİL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İSVEÇ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  <a:tr h="204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İSVİÇRE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52" marR="9052" marT="905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1364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3962933"/>
              </p:ext>
            </p:extLst>
          </p:nvPr>
        </p:nvGraphicFramePr>
        <p:xfrm>
          <a:off x="683568" y="188640"/>
          <a:ext cx="7776864" cy="409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76264"/>
                <a:gridCol w="843260"/>
                <a:gridCol w="1172964"/>
                <a:gridCol w="3384376"/>
              </a:tblGrid>
              <a:tr h="18452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Ülke/</a:t>
                      </a:r>
                      <a:r>
                        <a:rPr lang="en-US" sz="14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Uyruk</a:t>
                      </a:r>
                      <a:r>
                        <a:rPr lang="en-US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Adı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Cinsiyet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893194"/>
              </p:ext>
            </p:extLst>
          </p:nvPr>
        </p:nvGraphicFramePr>
        <p:xfrm>
          <a:off x="683568" y="692696"/>
          <a:ext cx="7776864" cy="55507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76264"/>
                <a:gridCol w="864096"/>
                <a:gridCol w="1152128"/>
                <a:gridCol w="3384376"/>
              </a:tblGrid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KAMERUN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KAMPUCYA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KANADA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KARADAĞ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KAZAKİSTAN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KENYA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KIRGIZİSTAN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KOLOMBİA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KOMORLAR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KONGO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KOSOVA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KUZEY KIBRIS TÜRK CUMHURİYETİ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KUZEY MAKEDONYA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LİBERYA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LİBYA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LÜBNAN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MADAGASKAR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MALAVİ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MALDİV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MALEZYA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MALİ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MAURİTUS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MISIR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  <a:tr h="225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MOĞOLİSTAN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429" marR="9429" marT="9429" marB="0" anchor="b"/>
                </a:tc>
              </a:tr>
            </a:tbl>
          </a:graphicData>
        </a:graphic>
      </p:graphicFrame>
      <p:pic>
        <p:nvPicPr>
          <p:cNvPr id="8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6468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170522"/>
              </p:ext>
            </p:extLst>
          </p:nvPr>
        </p:nvGraphicFramePr>
        <p:xfrm>
          <a:off x="683568" y="188640"/>
          <a:ext cx="7776864" cy="409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6"/>
                <a:gridCol w="936104"/>
                <a:gridCol w="936104"/>
                <a:gridCol w="2880320"/>
              </a:tblGrid>
              <a:tr h="18452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Ülke/</a:t>
                      </a:r>
                      <a:r>
                        <a:rPr lang="en-US" sz="14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Uyruk</a:t>
                      </a:r>
                      <a:r>
                        <a:rPr lang="en-US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Adı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Cinsiyet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493611"/>
              </p:ext>
            </p:extLst>
          </p:nvPr>
        </p:nvGraphicFramePr>
        <p:xfrm>
          <a:off x="666180" y="609810"/>
          <a:ext cx="7794253" cy="54834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1724"/>
                <a:gridCol w="936104"/>
                <a:gridCol w="936104"/>
                <a:gridCol w="2880321"/>
              </a:tblGrid>
              <a:tr h="2384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MOLDOVA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84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MORİTANYA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84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MOZAMBİK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84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MYANMAR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84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NEPAL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84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NİJER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84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NİJERYA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84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ORTA AFRİKA CUMHURİYETLER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84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ÖZBEKİSTAN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84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PAKİSTAN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84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PARAGUAY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84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84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POLONYA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84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ROMANYA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84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RUANDA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84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RUSYA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84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SAO TOME VE PRİNCES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84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SENEGAL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84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SIRBİSTAN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84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SLOVENYA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84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SOMALİ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84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SRİ LANKA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3841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SUDAN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0352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041068"/>
              </p:ext>
            </p:extLst>
          </p:nvPr>
        </p:nvGraphicFramePr>
        <p:xfrm>
          <a:off x="683568" y="282986"/>
          <a:ext cx="7776864" cy="409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6"/>
                <a:gridCol w="936104"/>
                <a:gridCol w="936104"/>
                <a:gridCol w="2880320"/>
              </a:tblGrid>
              <a:tr h="18452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tr-TR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Ülke/</a:t>
                      </a:r>
                      <a:r>
                        <a:rPr lang="en-US" sz="14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Uyruk</a:t>
                      </a:r>
                      <a:r>
                        <a:rPr lang="en-US" sz="14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Adı</a:t>
                      </a:r>
                      <a:endParaRPr lang="en-US" sz="1400" b="1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Cinsiyet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5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2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2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5" marR="6735" marT="673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879967"/>
              </p:ext>
            </p:extLst>
          </p:nvPr>
        </p:nvGraphicFramePr>
        <p:xfrm>
          <a:off x="683568" y="764704"/>
          <a:ext cx="7776864" cy="45365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6"/>
                <a:gridCol w="936104"/>
                <a:gridCol w="936104"/>
                <a:gridCol w="2880320"/>
              </a:tblGrid>
              <a:tr h="3024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SURİYE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024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TACİKİSTAN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024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TANZANYA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024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TAYLAND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024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TOGO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024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TÜRKİYE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024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TÜRKMENİSTAN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024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UGANDA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024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UKRAYNA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024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ÜRDÜN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024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VENEZUELA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024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YEMEN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024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YUNANİSTAN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024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ZAMBİA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0243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3777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4880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9844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518448" y="63056"/>
            <a:ext cx="8625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Aktif Kayıtlı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Öğrencilerin</a:t>
            </a:r>
            <a:r>
              <a:rPr lang="tr-TR" sz="24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 Birimlere </a:t>
            </a:r>
            <a:r>
              <a:rPr lang="tr-TR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 Dağılımı (</a:t>
            </a:r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2024)</a:t>
            </a:r>
            <a:endParaRPr lang="tr-TR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076575"/>
              </p:ext>
            </p:extLst>
          </p:nvPr>
        </p:nvGraphicFramePr>
        <p:xfrm>
          <a:off x="35495" y="512449"/>
          <a:ext cx="8928993" cy="7172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72408"/>
                <a:gridCol w="2016225"/>
                <a:gridCol w="1728192"/>
                <a:gridCol w="1512168"/>
              </a:tblGrid>
              <a:tr h="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Birim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Adı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Genel</a:t>
                      </a:r>
                      <a:r>
                        <a:rPr lang="en-US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ctr"/>
                </a:tc>
              </a:tr>
              <a:tr h="4971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Erkek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Kadın</a:t>
                      </a:r>
                      <a:endParaRPr lang="en-US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60" marR="6760" marT="6760" marB="0" anchor="b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4" descr="sun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" name="Tablo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581351"/>
              </p:ext>
            </p:extLst>
          </p:nvPr>
        </p:nvGraphicFramePr>
        <p:xfrm>
          <a:off x="60399" y="1229691"/>
          <a:ext cx="8904089" cy="47950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47505"/>
                <a:gridCol w="2016224"/>
                <a:gridCol w="1728192"/>
                <a:gridCol w="1512168"/>
              </a:tblGrid>
              <a:tr h="228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Adalet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8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Alaçam Meslek Yüksekokulu Müdürlüğü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8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Çağrı Merkezi Hizmetleri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8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Deniz ve Liman İşletmeciliği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8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Lojistik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8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Posta Hizmetleri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8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Posta Hizmetleri (UE)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8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Ali Fuad Başgil Hukuk Fakültesi Dekanlığı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8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Hukuk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8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Bafra İşletme Fakültesi Dekanlığı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8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Sigortacılık</a:t>
                      </a:r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ve Aktüerya Bilimleri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8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Bafra Meslek Yüksekokulu Müdürlüğü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8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Bilgisayar Programcılığı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8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Bitki Koruma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8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Muhasebe ve Vergi Uygulamaları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8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Organik Tarım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8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Özel Güvenlik ve Koruma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8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Tıbbi ve Aromatik Bitkiler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8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Bafra Turizm Meslek Yüksekokulu Müdürlüğü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8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Turizm ve Seyahat Hizmetleri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8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Çarşamba İnsan ve Toplum Bilimleri Fakültesi Dekanlığı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999579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2509</TotalTime>
  <Words>3460</Words>
  <Application>Microsoft Office PowerPoint</Application>
  <PresentationFormat>Ekran Gösterisi (4:3)</PresentationFormat>
  <Paragraphs>1955</Paragraphs>
  <Slides>28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32" baseType="lpstr">
      <vt:lpstr>Arial</vt:lpstr>
      <vt:lpstr>Calibri</vt:lpstr>
      <vt:lpstr>Times New Roman</vt:lpstr>
      <vt:lpstr>Ofis Teması</vt:lpstr>
      <vt:lpstr>PowerPoint Sunusu</vt:lpstr>
      <vt:lpstr>PowerPoint Sunusu</vt:lpstr>
      <vt:lpstr>Yıllara Göre Kayıt Yaptıran Toplam Öğrenci Sayısı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Computer</dc:creator>
  <cp:lastModifiedBy>Almira Yildirim</cp:lastModifiedBy>
  <cp:revision>105</cp:revision>
  <dcterms:created xsi:type="dcterms:W3CDTF">2021-01-25T18:11:04Z</dcterms:created>
  <dcterms:modified xsi:type="dcterms:W3CDTF">2024-06-14T09:12:47Z</dcterms:modified>
</cp:coreProperties>
</file>