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6" r:id="rId2"/>
    <p:sldId id="256" r:id="rId3"/>
    <p:sldId id="285" r:id="rId4"/>
    <p:sldId id="257" r:id="rId5"/>
    <p:sldId id="286" r:id="rId6"/>
    <p:sldId id="287" r:id="rId7"/>
    <p:sldId id="288" r:id="rId8"/>
    <p:sldId id="302" r:id="rId9"/>
    <p:sldId id="303" r:id="rId10"/>
    <p:sldId id="274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300" r:id="rId21"/>
    <p:sldId id="299" r:id="rId22"/>
    <p:sldId id="301" r:id="rId23"/>
    <p:sldId id="261" r:id="rId24"/>
    <p:sldId id="304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1082"/>
    <a:srgbClr val="DA14A1"/>
    <a:srgbClr val="1AB2F6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752" y="10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&#252;l\Desktop\Yeni%20klas&#246;r\ULUSLARARASI%20MEZU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&#252;l\Desktop\Yeni%20klas&#246;r\ULUSLARARASI%20MEZU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&#252;l\Desktop\Yeni%20klas&#246;r\ULUSLARARASI%20MEZU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Sayfa2!$B$37</c:f>
              <c:strCache>
                <c:ptCount val="1"/>
                <c:pt idx="0">
                  <c:v>Öğrenci Sayısı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Sayfa2!$A$38:$A$46</c:f>
              <c:numCache>
                <c:formatCode>General</c:formatCode>
                <c:ptCount val="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xVal>
          <c:yVal>
            <c:numRef>
              <c:f>Sayfa2!$B$38:$B$46</c:f>
              <c:numCache>
                <c:formatCode>General</c:formatCode>
                <c:ptCount val="9"/>
                <c:pt idx="0">
                  <c:v>257</c:v>
                </c:pt>
                <c:pt idx="1">
                  <c:v>325</c:v>
                </c:pt>
                <c:pt idx="2">
                  <c:v>569</c:v>
                </c:pt>
                <c:pt idx="3">
                  <c:v>1286</c:v>
                </c:pt>
                <c:pt idx="4">
                  <c:v>949</c:v>
                </c:pt>
                <c:pt idx="5">
                  <c:v>1475</c:v>
                </c:pt>
                <c:pt idx="6">
                  <c:v>1154</c:v>
                </c:pt>
                <c:pt idx="7">
                  <c:v>5277</c:v>
                </c:pt>
                <c:pt idx="8">
                  <c:v>5309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63426736"/>
        <c:axId val="1463430000"/>
      </c:scatterChart>
      <c:valAx>
        <c:axId val="14634267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3430000"/>
        <c:crosses val="autoZero"/>
        <c:crossBetween val="midCat"/>
      </c:valAx>
      <c:valAx>
        <c:axId val="1463430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342673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Sayfa2!$B$3</c:f>
              <c:strCache>
                <c:ptCount val="1"/>
                <c:pt idx="0">
                  <c:v>Erkek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Sayfa2!$A$4:$A$30</c:f>
              <c:strCache>
                <c:ptCount val="27"/>
                <c:pt idx="0">
                  <c:v>Alaçam Meslek Yüksekokulu Müdürlüğü</c:v>
                </c:pt>
                <c:pt idx="1">
                  <c:v>Ali Fuad Başgil Hukuk Fakültesi Dekanlığı</c:v>
                </c:pt>
                <c:pt idx="2">
                  <c:v>Bafra İşletme Fakültesi Dekanlığı</c:v>
                </c:pt>
                <c:pt idx="3">
                  <c:v>Bafra Meslek Yüksekokulu Müdürlüğü</c:v>
                </c:pt>
                <c:pt idx="4">
                  <c:v>Çarşamba İnsan ve Toplum Bilimleri Fakültesi Dekanlığı</c:v>
                </c:pt>
                <c:pt idx="5">
                  <c:v>Diş Hekimliği Fakültesi Dekanlığı</c:v>
                </c:pt>
                <c:pt idx="6">
                  <c:v>Eğitim Fakültesi Dekanlığı</c:v>
                </c:pt>
                <c:pt idx="7">
                  <c:v>Fen Edebiyat Fakültesi</c:v>
                </c:pt>
                <c:pt idx="8">
                  <c:v>Havza Meslek Yüksekokulu Müdürlüğü</c:v>
                </c:pt>
                <c:pt idx="9">
                  <c:v>İktisadi ve İdari Bilimler Fakültesi Dekanlığı</c:v>
                </c:pt>
                <c:pt idx="10">
                  <c:v>İlahiyat Fakültesi Dekanlığı</c:v>
                </c:pt>
                <c:pt idx="11">
                  <c:v>İletişim Fakültesi Dekanlığı</c:v>
                </c:pt>
                <c:pt idx="12">
                  <c:v>Lisansüstü Eğitim Enstitüsü Müdürlüğü</c:v>
                </c:pt>
                <c:pt idx="13">
                  <c:v>Mimarlık Fakültesi Dekanlığı</c:v>
                </c:pt>
                <c:pt idx="14">
                  <c:v>Mühendislik Fakültesi Dekanlığı</c:v>
                </c:pt>
                <c:pt idx="15">
                  <c:v>Sağlık Bilimleri Fakültesi Dekanlığı</c:v>
                </c:pt>
                <c:pt idx="16">
                  <c:v>Sağlık Hizmetleri Meslek Yüksekokulu Müdürlüğü</c:v>
                </c:pt>
                <c:pt idx="17">
                  <c:v>Samsun Meslek Yüksekokulu Müdürlüğü</c:v>
                </c:pt>
                <c:pt idx="18">
                  <c:v>Samsun Sağlık Yüksekokulu</c:v>
                </c:pt>
                <c:pt idx="19">
                  <c:v>Terme Meslek Yüksekokulu Müdürlüğü</c:v>
                </c:pt>
                <c:pt idx="20">
                  <c:v>Tıp Fakültesi Dekanlığı</c:v>
                </c:pt>
                <c:pt idx="21">
                  <c:v>Turizm Fakültesi Dekanlığı</c:v>
                </c:pt>
                <c:pt idx="22">
                  <c:v>Veteriner Fakültesi Dekanlığı</c:v>
                </c:pt>
                <c:pt idx="23">
                  <c:v>Vezirköprü Meslek Yüksekokulu Müdürlüğü</c:v>
                </c:pt>
                <c:pt idx="24">
                  <c:v>Yaşar Doğu Spor Bilimleri Fakültesi Dekanlığı</c:v>
                </c:pt>
                <c:pt idx="25">
                  <c:v>Ziraat Fakültesi Dekanlığı</c:v>
                </c:pt>
                <c:pt idx="26">
                  <c:v>Genel Toplam</c:v>
                </c:pt>
              </c:strCache>
            </c:strRef>
          </c:cat>
          <c:val>
            <c:numRef>
              <c:f>Sayfa2!$B$4:$B$30</c:f>
              <c:numCache>
                <c:formatCode>General</c:formatCode>
                <c:ptCount val="27"/>
                <c:pt idx="0">
                  <c:v>2</c:v>
                </c:pt>
                <c:pt idx="1">
                  <c:v>8</c:v>
                </c:pt>
                <c:pt idx="3">
                  <c:v>4</c:v>
                </c:pt>
                <c:pt idx="4">
                  <c:v>1</c:v>
                </c:pt>
                <c:pt idx="5">
                  <c:v>21</c:v>
                </c:pt>
                <c:pt idx="6">
                  <c:v>45</c:v>
                </c:pt>
                <c:pt idx="7">
                  <c:v>34</c:v>
                </c:pt>
                <c:pt idx="8">
                  <c:v>4</c:v>
                </c:pt>
                <c:pt idx="9">
                  <c:v>32</c:v>
                </c:pt>
                <c:pt idx="10">
                  <c:v>11</c:v>
                </c:pt>
                <c:pt idx="11">
                  <c:v>5</c:v>
                </c:pt>
                <c:pt idx="12">
                  <c:v>4</c:v>
                </c:pt>
                <c:pt idx="13">
                  <c:v>3</c:v>
                </c:pt>
                <c:pt idx="14">
                  <c:v>37</c:v>
                </c:pt>
                <c:pt idx="15">
                  <c:v>41</c:v>
                </c:pt>
                <c:pt idx="16">
                  <c:v>50</c:v>
                </c:pt>
                <c:pt idx="17">
                  <c:v>6</c:v>
                </c:pt>
                <c:pt idx="18">
                  <c:v>3</c:v>
                </c:pt>
                <c:pt idx="19">
                  <c:v>1</c:v>
                </c:pt>
                <c:pt idx="20">
                  <c:v>41</c:v>
                </c:pt>
                <c:pt idx="21">
                  <c:v>6</c:v>
                </c:pt>
                <c:pt idx="22">
                  <c:v>1</c:v>
                </c:pt>
                <c:pt idx="23">
                  <c:v>1</c:v>
                </c:pt>
                <c:pt idx="24">
                  <c:v>27</c:v>
                </c:pt>
                <c:pt idx="25">
                  <c:v>13</c:v>
                </c:pt>
                <c:pt idx="26">
                  <c:v>401</c:v>
                </c:pt>
              </c:numCache>
            </c:numRef>
          </c:val>
        </c:ser>
        <c:ser>
          <c:idx val="1"/>
          <c:order val="1"/>
          <c:tx>
            <c:strRef>
              <c:f>Sayfa2!$C$3</c:f>
              <c:strCache>
                <c:ptCount val="1"/>
                <c:pt idx="0">
                  <c:v>Kadın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Sayfa2!$A$4:$A$30</c:f>
              <c:strCache>
                <c:ptCount val="27"/>
                <c:pt idx="0">
                  <c:v>Alaçam Meslek Yüksekokulu Müdürlüğü</c:v>
                </c:pt>
                <c:pt idx="1">
                  <c:v>Ali Fuad Başgil Hukuk Fakültesi Dekanlığı</c:v>
                </c:pt>
                <c:pt idx="2">
                  <c:v>Bafra İşletme Fakültesi Dekanlığı</c:v>
                </c:pt>
                <c:pt idx="3">
                  <c:v>Bafra Meslek Yüksekokulu Müdürlüğü</c:v>
                </c:pt>
                <c:pt idx="4">
                  <c:v>Çarşamba İnsan ve Toplum Bilimleri Fakültesi Dekanlığı</c:v>
                </c:pt>
                <c:pt idx="5">
                  <c:v>Diş Hekimliği Fakültesi Dekanlığı</c:v>
                </c:pt>
                <c:pt idx="6">
                  <c:v>Eğitim Fakültesi Dekanlığı</c:v>
                </c:pt>
                <c:pt idx="7">
                  <c:v>Fen Edebiyat Fakültesi</c:v>
                </c:pt>
                <c:pt idx="8">
                  <c:v>Havza Meslek Yüksekokulu Müdürlüğü</c:v>
                </c:pt>
                <c:pt idx="9">
                  <c:v>İktisadi ve İdari Bilimler Fakültesi Dekanlığı</c:v>
                </c:pt>
                <c:pt idx="10">
                  <c:v>İlahiyat Fakültesi Dekanlığı</c:v>
                </c:pt>
                <c:pt idx="11">
                  <c:v>İletişim Fakültesi Dekanlığı</c:v>
                </c:pt>
                <c:pt idx="12">
                  <c:v>Lisansüstü Eğitim Enstitüsü Müdürlüğü</c:v>
                </c:pt>
                <c:pt idx="13">
                  <c:v>Mimarlık Fakültesi Dekanlığı</c:v>
                </c:pt>
                <c:pt idx="14">
                  <c:v>Mühendislik Fakültesi Dekanlığı</c:v>
                </c:pt>
                <c:pt idx="15">
                  <c:v>Sağlık Bilimleri Fakültesi Dekanlığı</c:v>
                </c:pt>
                <c:pt idx="16">
                  <c:v>Sağlık Hizmetleri Meslek Yüksekokulu Müdürlüğü</c:v>
                </c:pt>
                <c:pt idx="17">
                  <c:v>Samsun Meslek Yüksekokulu Müdürlüğü</c:v>
                </c:pt>
                <c:pt idx="18">
                  <c:v>Samsun Sağlık Yüksekokulu</c:v>
                </c:pt>
                <c:pt idx="19">
                  <c:v>Terme Meslek Yüksekokulu Müdürlüğü</c:v>
                </c:pt>
                <c:pt idx="20">
                  <c:v>Tıp Fakültesi Dekanlığı</c:v>
                </c:pt>
                <c:pt idx="21">
                  <c:v>Turizm Fakültesi Dekanlığı</c:v>
                </c:pt>
                <c:pt idx="22">
                  <c:v>Veteriner Fakültesi Dekanlığı</c:v>
                </c:pt>
                <c:pt idx="23">
                  <c:v>Vezirköprü Meslek Yüksekokulu Müdürlüğü</c:v>
                </c:pt>
                <c:pt idx="24">
                  <c:v>Yaşar Doğu Spor Bilimleri Fakültesi Dekanlığı</c:v>
                </c:pt>
                <c:pt idx="25">
                  <c:v>Ziraat Fakültesi Dekanlığı</c:v>
                </c:pt>
                <c:pt idx="26">
                  <c:v>Genel Toplam</c:v>
                </c:pt>
              </c:strCache>
            </c:strRef>
          </c:cat>
          <c:val>
            <c:numRef>
              <c:f>Sayfa2!$C$4:$C$30</c:f>
              <c:numCache>
                <c:formatCode>General</c:formatCode>
                <c:ptCount val="27"/>
                <c:pt idx="1">
                  <c:v>1</c:v>
                </c:pt>
                <c:pt idx="2">
                  <c:v>1</c:v>
                </c:pt>
                <c:pt idx="5">
                  <c:v>2</c:v>
                </c:pt>
                <c:pt idx="6">
                  <c:v>12</c:v>
                </c:pt>
                <c:pt idx="7">
                  <c:v>4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3</c:v>
                </c:pt>
                <c:pt idx="14">
                  <c:v>2</c:v>
                </c:pt>
                <c:pt idx="15">
                  <c:v>9</c:v>
                </c:pt>
                <c:pt idx="16">
                  <c:v>5</c:v>
                </c:pt>
                <c:pt idx="26">
                  <c:v>42</c:v>
                </c:pt>
              </c:numCache>
            </c:numRef>
          </c:val>
        </c:ser>
        <c:ser>
          <c:idx val="2"/>
          <c:order val="2"/>
          <c:tx>
            <c:strRef>
              <c:f>Sayfa2!$D$3</c:f>
              <c:strCache>
                <c:ptCount val="1"/>
                <c:pt idx="0">
                  <c:v>Genel Toplam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Sayfa2!$A$4:$A$30</c:f>
              <c:strCache>
                <c:ptCount val="27"/>
                <c:pt idx="0">
                  <c:v>Alaçam Meslek Yüksekokulu Müdürlüğü</c:v>
                </c:pt>
                <c:pt idx="1">
                  <c:v>Ali Fuad Başgil Hukuk Fakültesi Dekanlığı</c:v>
                </c:pt>
                <c:pt idx="2">
                  <c:v>Bafra İşletme Fakültesi Dekanlığı</c:v>
                </c:pt>
                <c:pt idx="3">
                  <c:v>Bafra Meslek Yüksekokulu Müdürlüğü</c:v>
                </c:pt>
                <c:pt idx="4">
                  <c:v>Çarşamba İnsan ve Toplum Bilimleri Fakültesi Dekanlığı</c:v>
                </c:pt>
                <c:pt idx="5">
                  <c:v>Diş Hekimliği Fakültesi Dekanlığı</c:v>
                </c:pt>
                <c:pt idx="6">
                  <c:v>Eğitim Fakültesi Dekanlığı</c:v>
                </c:pt>
                <c:pt idx="7">
                  <c:v>Fen Edebiyat Fakültesi</c:v>
                </c:pt>
                <c:pt idx="8">
                  <c:v>Havza Meslek Yüksekokulu Müdürlüğü</c:v>
                </c:pt>
                <c:pt idx="9">
                  <c:v>İktisadi ve İdari Bilimler Fakültesi Dekanlığı</c:v>
                </c:pt>
                <c:pt idx="10">
                  <c:v>İlahiyat Fakültesi Dekanlığı</c:v>
                </c:pt>
                <c:pt idx="11">
                  <c:v>İletişim Fakültesi Dekanlığı</c:v>
                </c:pt>
                <c:pt idx="12">
                  <c:v>Lisansüstü Eğitim Enstitüsü Müdürlüğü</c:v>
                </c:pt>
                <c:pt idx="13">
                  <c:v>Mimarlık Fakültesi Dekanlığı</c:v>
                </c:pt>
                <c:pt idx="14">
                  <c:v>Mühendislik Fakültesi Dekanlığı</c:v>
                </c:pt>
                <c:pt idx="15">
                  <c:v>Sağlık Bilimleri Fakültesi Dekanlığı</c:v>
                </c:pt>
                <c:pt idx="16">
                  <c:v>Sağlık Hizmetleri Meslek Yüksekokulu Müdürlüğü</c:v>
                </c:pt>
                <c:pt idx="17">
                  <c:v>Samsun Meslek Yüksekokulu Müdürlüğü</c:v>
                </c:pt>
                <c:pt idx="18">
                  <c:v>Samsun Sağlık Yüksekokulu</c:v>
                </c:pt>
                <c:pt idx="19">
                  <c:v>Terme Meslek Yüksekokulu Müdürlüğü</c:v>
                </c:pt>
                <c:pt idx="20">
                  <c:v>Tıp Fakültesi Dekanlığı</c:v>
                </c:pt>
                <c:pt idx="21">
                  <c:v>Turizm Fakültesi Dekanlığı</c:v>
                </c:pt>
                <c:pt idx="22">
                  <c:v>Veteriner Fakültesi Dekanlığı</c:v>
                </c:pt>
                <c:pt idx="23">
                  <c:v>Vezirköprü Meslek Yüksekokulu Müdürlüğü</c:v>
                </c:pt>
                <c:pt idx="24">
                  <c:v>Yaşar Doğu Spor Bilimleri Fakültesi Dekanlığı</c:v>
                </c:pt>
                <c:pt idx="25">
                  <c:v>Ziraat Fakültesi Dekanlığı</c:v>
                </c:pt>
                <c:pt idx="26">
                  <c:v>Genel Toplam</c:v>
                </c:pt>
              </c:strCache>
            </c:strRef>
          </c:cat>
          <c:val>
            <c:numRef>
              <c:f>Sayfa2!$D$4:$D$30</c:f>
              <c:numCache>
                <c:formatCode>General</c:formatCode>
                <c:ptCount val="27"/>
                <c:pt idx="0">
                  <c:v>2</c:v>
                </c:pt>
                <c:pt idx="1">
                  <c:v>9</c:v>
                </c:pt>
                <c:pt idx="2">
                  <c:v>1</c:v>
                </c:pt>
                <c:pt idx="3">
                  <c:v>4</c:v>
                </c:pt>
                <c:pt idx="4">
                  <c:v>1</c:v>
                </c:pt>
                <c:pt idx="5">
                  <c:v>23</c:v>
                </c:pt>
                <c:pt idx="6">
                  <c:v>57</c:v>
                </c:pt>
                <c:pt idx="7">
                  <c:v>38</c:v>
                </c:pt>
                <c:pt idx="8">
                  <c:v>4</c:v>
                </c:pt>
                <c:pt idx="9">
                  <c:v>33</c:v>
                </c:pt>
                <c:pt idx="10">
                  <c:v>12</c:v>
                </c:pt>
                <c:pt idx="11">
                  <c:v>6</c:v>
                </c:pt>
                <c:pt idx="12">
                  <c:v>7</c:v>
                </c:pt>
                <c:pt idx="13">
                  <c:v>3</c:v>
                </c:pt>
                <c:pt idx="14">
                  <c:v>39</c:v>
                </c:pt>
                <c:pt idx="15">
                  <c:v>50</c:v>
                </c:pt>
                <c:pt idx="16">
                  <c:v>55</c:v>
                </c:pt>
                <c:pt idx="17">
                  <c:v>6</c:v>
                </c:pt>
                <c:pt idx="18">
                  <c:v>3</c:v>
                </c:pt>
                <c:pt idx="19">
                  <c:v>1</c:v>
                </c:pt>
                <c:pt idx="20">
                  <c:v>41</c:v>
                </c:pt>
                <c:pt idx="21">
                  <c:v>6</c:v>
                </c:pt>
                <c:pt idx="22">
                  <c:v>1</c:v>
                </c:pt>
                <c:pt idx="23">
                  <c:v>1</c:v>
                </c:pt>
                <c:pt idx="24">
                  <c:v>27</c:v>
                </c:pt>
                <c:pt idx="25">
                  <c:v>13</c:v>
                </c:pt>
                <c:pt idx="26">
                  <c:v>443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459619616"/>
        <c:axId val="1459621248"/>
        <c:axId val="0"/>
      </c:bar3DChart>
      <c:catAx>
        <c:axId val="1459619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9621248"/>
        <c:crosses val="autoZero"/>
        <c:auto val="1"/>
        <c:lblAlgn val="ctr"/>
        <c:lblOffset val="100"/>
        <c:noMultiLvlLbl val="0"/>
      </c:catAx>
      <c:valAx>
        <c:axId val="145962124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459619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 sz="2400" b="1" i="0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Mezun Öğrenci Sayısı (2023)</a:t>
            </a:r>
            <a:endParaRPr lang="en-US" sz="2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33602719166896894"/>
          <c:y val="2.36592953086513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Sayfa2!$G$5</c:f>
              <c:strCache>
                <c:ptCount val="1"/>
                <c:pt idx="0">
                  <c:v>Genel Toplam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B01082"/>
              </a:soli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  <a:sp3d/>
            </c:spPr>
          </c:dPt>
          <c:cat>
            <c:strRef>
              <c:f>Sayfa2!$H$4:$J$4</c:f>
              <c:strCache>
                <c:ptCount val="3"/>
                <c:pt idx="0">
                  <c:v>Erkek</c:v>
                </c:pt>
                <c:pt idx="1">
                  <c:v>Kadın</c:v>
                </c:pt>
                <c:pt idx="2">
                  <c:v>Genel Toplam</c:v>
                </c:pt>
              </c:strCache>
            </c:strRef>
          </c:cat>
          <c:val>
            <c:numRef>
              <c:f>Sayfa2!$H$5:$J$5</c:f>
              <c:numCache>
                <c:formatCode>General</c:formatCode>
                <c:ptCount val="3"/>
                <c:pt idx="0">
                  <c:v>401</c:v>
                </c:pt>
                <c:pt idx="1">
                  <c:v>42</c:v>
                </c:pt>
                <c:pt idx="2">
                  <c:v>443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61350544"/>
        <c:axId val="1761351088"/>
        <c:axId val="1547046272"/>
      </c:bar3DChart>
      <c:catAx>
        <c:axId val="176135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1351088"/>
        <c:crosses val="autoZero"/>
        <c:auto val="1"/>
        <c:lblAlgn val="ctr"/>
        <c:lblOffset val="100"/>
        <c:noMultiLvlLbl val="0"/>
      </c:catAx>
      <c:valAx>
        <c:axId val="1761351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1350544"/>
        <c:crosses val="autoZero"/>
        <c:crossBetween val="between"/>
      </c:valAx>
      <c:serAx>
        <c:axId val="154704627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1351088"/>
        <c:crosses val="autoZero"/>
      </c:ser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9" descr="sunu kapa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4613"/>
            <a:ext cx="9144000" cy="695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2566120" y="1988840"/>
            <a:ext cx="61206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Öğrenci İstatistikleri</a:t>
            </a:r>
          </a:p>
          <a:p>
            <a:pPr algn="ctr"/>
            <a:r>
              <a:rPr lang="tr-TR" sz="3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  <a:endParaRPr lang="tr-TR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123728" y="662102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100" dirty="0" smtClean="0">
                <a:solidFill>
                  <a:schemeClr val="tx2"/>
                </a:solidFill>
              </a:rPr>
              <a:t>Hazırlayan: </a:t>
            </a:r>
            <a:r>
              <a:rPr lang="tr-TR" sz="1100" dirty="0">
                <a:solidFill>
                  <a:schemeClr val="tx2"/>
                </a:solidFill>
              </a:rPr>
              <a:t>UIB /  Erasmus Ofisi : Betül Öcal Yıldırım dahili: 1606</a:t>
            </a:r>
            <a:endParaRPr lang="en-US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259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611560" y="-27384"/>
            <a:ext cx="862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Aktif Kayıtlı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Öğrencilerin</a:t>
            </a:r>
            <a:r>
              <a:rPr lang="tr-TR" sz="2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Birimlere Göre Dağılımı (</a:t>
            </a:r>
            <a:r>
              <a:rPr lang="tr-TR" sz="2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2023)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311438"/>
              </p:ext>
            </p:extLst>
          </p:nvPr>
        </p:nvGraphicFramePr>
        <p:xfrm>
          <a:off x="179512" y="404664"/>
          <a:ext cx="8784973" cy="63135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304"/>
                <a:gridCol w="576064"/>
                <a:gridCol w="576064"/>
                <a:gridCol w="648072"/>
                <a:gridCol w="365030"/>
                <a:gridCol w="425079"/>
                <a:gridCol w="425079"/>
                <a:gridCol w="425079"/>
                <a:gridCol w="425079"/>
                <a:gridCol w="425079"/>
                <a:gridCol w="425079"/>
                <a:gridCol w="425079"/>
                <a:gridCol w="425079"/>
                <a:gridCol w="482807"/>
              </a:tblGrid>
              <a:tr h="24634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Adları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Yüksek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Doktora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484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6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Ali Fuad Başgil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Hukuk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Fakültesi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46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Hukuk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46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Bafra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İşletme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Fakültesi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46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Sigortacılık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ve Aktüerya Bilimleri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Bölümü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4845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Çarşamba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İnsan ve Toplum Bilimleri Fakültesi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46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Tarih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46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Diş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Hekimliği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Fakültesi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46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Diş Hekimliği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46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Fakültesi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515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515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46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Almanca Öğretmenliği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4845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Bilgisayar ve Öğretim Teknolojileri Öğretmenliği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46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Biyoloji Öğretmenliği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46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Fen Bilgisi Öğretmenliği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46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Fizik Öğretmenliği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46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Fransızca Öğretmenliği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4845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İlköğretim Din Kültürü  ve Ahlak Bilgisi Öğretmenliği 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46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İlköğretim Matematik Öğretmenliği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46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İngilizce Öğretmenliği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46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Matematik Öğretmenliği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</a:tbl>
          </a:graphicData>
        </a:graphic>
      </p:graphicFrame>
      <p:cxnSp>
        <p:nvCxnSpPr>
          <p:cNvPr id="11" name="Düz Bağlayıcı 10"/>
          <p:cNvCxnSpPr/>
          <p:nvPr/>
        </p:nvCxnSpPr>
        <p:spPr>
          <a:xfrm>
            <a:off x="179512" y="1124744"/>
            <a:ext cx="878497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15" y="6233265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9917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901319"/>
              </p:ext>
            </p:extLst>
          </p:nvPr>
        </p:nvGraphicFramePr>
        <p:xfrm>
          <a:off x="107504" y="16424"/>
          <a:ext cx="8928994" cy="7308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8352"/>
                <a:gridCol w="504056"/>
                <a:gridCol w="432048"/>
                <a:gridCol w="360040"/>
                <a:gridCol w="517392"/>
                <a:gridCol w="432048"/>
                <a:gridCol w="432048"/>
                <a:gridCol w="432048"/>
                <a:gridCol w="432048"/>
                <a:gridCol w="432048"/>
                <a:gridCol w="432048"/>
                <a:gridCol w="432048"/>
                <a:gridCol w="432048"/>
                <a:gridCol w="490722"/>
              </a:tblGrid>
              <a:tr h="24634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Adları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Yüksek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Doktora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484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994970"/>
              </p:ext>
            </p:extLst>
          </p:nvPr>
        </p:nvGraphicFramePr>
        <p:xfrm>
          <a:off x="72011" y="747280"/>
          <a:ext cx="8964487" cy="59437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3381"/>
                <a:gridCol w="435995"/>
                <a:gridCol w="435995"/>
                <a:gridCol w="435995"/>
                <a:gridCol w="435995"/>
                <a:gridCol w="435995"/>
                <a:gridCol w="435995"/>
                <a:gridCol w="435995"/>
                <a:gridCol w="435995"/>
                <a:gridCol w="435995"/>
                <a:gridCol w="435995"/>
                <a:gridCol w="435995"/>
                <a:gridCol w="435995"/>
                <a:gridCol w="489166"/>
              </a:tblGrid>
              <a:tr h="194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</a:rPr>
                        <a:t>Müzik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Öğretmenliği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94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Okul Öncesi Öğretmenliği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94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Özel Eğitim Öğretmenliği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94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Rehberlik ve Psikolojik Danışmanlık Programı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94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Resim İş Öğretmenliği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94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Sınıf Öğretmenliği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94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Sosyal Bilgiler Öğretmenliği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94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Türkçe Öğretmenliği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94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</a:rPr>
                        <a:t>Eğitim</a:t>
                      </a:r>
                      <a:r>
                        <a:rPr lang="en-US" sz="1400" b="1" u="none" strike="noStrike" dirty="0">
                          <a:effectLst/>
                        </a:rPr>
                        <a:t> Fakültesi (İÖ)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94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Bilgisayar ve Öğretim Teknolojileri Öğretmenliği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94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Rehberlik  ve Psikolojik Danışmanlık Programı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94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Fen Fakültesi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66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94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160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160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94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Biyoloji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94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Fizik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94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İstatistik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94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Kimya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94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Matematik Bölümü 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94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Moleküler Biyoloji ve Genetik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94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</a:rPr>
                        <a:t>Güzel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</a:rPr>
                        <a:t>Sanatlar</a:t>
                      </a:r>
                      <a:r>
                        <a:rPr lang="en-US" sz="1400" b="1" u="none" strike="noStrike" dirty="0">
                          <a:effectLst/>
                        </a:rPr>
                        <a:t> Fakültesi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17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37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37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94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Endüstriyel Tasarım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94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Görsel İletişim Tasarımı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94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Grafik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94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Resim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94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Seramik-Cam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94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</a:rPr>
                        <a:t>İktisadi</a:t>
                      </a:r>
                      <a:r>
                        <a:rPr lang="en-US" sz="1400" b="1" u="none" strike="noStrike" dirty="0">
                          <a:effectLst/>
                        </a:rPr>
                        <a:t> ve İdari </a:t>
                      </a:r>
                      <a:r>
                        <a:rPr lang="en-US" sz="1400" b="1" u="none" strike="noStrike" dirty="0" err="1">
                          <a:effectLst/>
                        </a:rPr>
                        <a:t>Bilimler</a:t>
                      </a:r>
                      <a:r>
                        <a:rPr lang="en-US" sz="1400" b="1" u="none" strike="noStrike" dirty="0">
                          <a:effectLst/>
                        </a:rPr>
                        <a:t> Fakültesi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305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86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391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391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</a:tbl>
          </a:graphicData>
        </a:graphic>
      </p:graphicFrame>
      <p:pic>
        <p:nvPicPr>
          <p:cNvPr id="6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746" y="6373019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4568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748694"/>
              </p:ext>
            </p:extLst>
          </p:nvPr>
        </p:nvGraphicFramePr>
        <p:xfrm>
          <a:off x="107504" y="980728"/>
          <a:ext cx="8948154" cy="5616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37468"/>
                <a:gridCol w="435201"/>
                <a:gridCol w="435201"/>
                <a:gridCol w="435201"/>
                <a:gridCol w="435201"/>
                <a:gridCol w="435201"/>
                <a:gridCol w="435201"/>
                <a:gridCol w="435201"/>
                <a:gridCol w="435201"/>
                <a:gridCol w="435201"/>
                <a:gridCol w="435201"/>
                <a:gridCol w="435201"/>
                <a:gridCol w="435201"/>
                <a:gridCol w="488274"/>
              </a:tblGrid>
              <a:tr h="2246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</a:rPr>
                        <a:t>İktisat</a:t>
                      </a:r>
                      <a:r>
                        <a:rPr lang="en-US" sz="1400" u="none" strike="noStrike" dirty="0">
                          <a:effectLst/>
                        </a:rPr>
                        <a:t> (</a:t>
                      </a:r>
                      <a:r>
                        <a:rPr lang="en-US" sz="1400" u="none" strike="noStrike" dirty="0" err="1">
                          <a:effectLst/>
                        </a:rPr>
                        <a:t>İngilizce</a:t>
                      </a:r>
                      <a:r>
                        <a:rPr lang="en-US" sz="1400" u="none" strike="noStrike" dirty="0">
                          <a:effectLst/>
                        </a:rPr>
                        <a:t>)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46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İktisat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46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İşletme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46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Siyaset Bilimi ve Kamu Yönetimi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46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Uluslararası Ticaret ve İşletmecilik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46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Uluslararası Ticaret ve Lojistik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46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</a:rPr>
                        <a:t>İktisadi</a:t>
                      </a:r>
                      <a:r>
                        <a:rPr lang="en-US" sz="1400" b="1" u="none" strike="noStrike" dirty="0">
                          <a:effectLst/>
                        </a:rPr>
                        <a:t> ve İdari </a:t>
                      </a:r>
                      <a:r>
                        <a:rPr lang="en-US" sz="1400" b="1" u="none" strike="noStrike" dirty="0" err="1">
                          <a:effectLst/>
                        </a:rPr>
                        <a:t>Bilimler</a:t>
                      </a:r>
                      <a:r>
                        <a:rPr lang="en-US" sz="1400" b="1" u="none" strike="noStrike" dirty="0">
                          <a:effectLst/>
                        </a:rPr>
                        <a:t> Fakültesi (İÖ)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46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Siyaset Bilimi ve Kamu Yönetimi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46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</a:rPr>
                        <a:t>İlahiyat</a:t>
                      </a:r>
                      <a:r>
                        <a:rPr lang="en-US" sz="1400" b="1" u="none" strike="noStrike" dirty="0">
                          <a:effectLst/>
                        </a:rPr>
                        <a:t> Fakültesi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99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53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152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152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46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İlahiyat Programı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46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</a:rPr>
                        <a:t>İlahiyat</a:t>
                      </a:r>
                      <a:r>
                        <a:rPr lang="en-US" sz="1400" b="1" u="none" strike="noStrike" dirty="0">
                          <a:effectLst/>
                        </a:rPr>
                        <a:t> Fakültesi (İÖ)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18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21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21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46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İlahiyat Programı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46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</a:rPr>
                        <a:t>İletişim</a:t>
                      </a:r>
                      <a:r>
                        <a:rPr lang="en-US" sz="1400" b="1" u="none" strike="noStrike" dirty="0">
                          <a:effectLst/>
                        </a:rPr>
                        <a:t> Fakültesi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70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32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102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102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46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Gazetecilik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46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Halkla İlişkiler ve Tanıtım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46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İletişim ve Tasarımı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4665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>
                          <a:effectLst/>
                        </a:rPr>
                        <a:t>Radyo Televizyon ve Sinema Bölümü</a:t>
                      </a:r>
                      <a:endParaRPr lang="es-E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46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</a:rPr>
                        <a:t>İletişim</a:t>
                      </a:r>
                      <a:r>
                        <a:rPr lang="en-US" sz="1400" b="1" u="none" strike="noStrike" dirty="0">
                          <a:effectLst/>
                        </a:rPr>
                        <a:t> Fakültesi (İÖ)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46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Halkla İlişkiler ve Tanıtım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46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İnsan ve Toplum Bilimleri Fakültesi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104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122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226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226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46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Arkeoloji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46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Coğrafya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46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Felsefe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46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Psikoloji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46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</a:rPr>
                        <a:t>Sanat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Tarihi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Bölümü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16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567696"/>
              </p:ext>
            </p:extLst>
          </p:nvPr>
        </p:nvGraphicFramePr>
        <p:xfrm>
          <a:off x="126660" y="249872"/>
          <a:ext cx="8928994" cy="7308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8352"/>
                <a:gridCol w="504056"/>
                <a:gridCol w="432048"/>
                <a:gridCol w="360040"/>
                <a:gridCol w="517392"/>
                <a:gridCol w="432048"/>
                <a:gridCol w="432048"/>
                <a:gridCol w="432048"/>
                <a:gridCol w="432048"/>
                <a:gridCol w="432048"/>
                <a:gridCol w="432048"/>
                <a:gridCol w="432048"/>
                <a:gridCol w="432048"/>
                <a:gridCol w="490722"/>
              </a:tblGrid>
              <a:tr h="24634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Adları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Yüksek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Doktora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484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1" y="6237312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8873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160607"/>
              </p:ext>
            </p:extLst>
          </p:nvPr>
        </p:nvGraphicFramePr>
        <p:xfrm>
          <a:off x="107504" y="165338"/>
          <a:ext cx="9001000" cy="7308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93903"/>
                <a:gridCol w="508121"/>
                <a:gridCol w="435532"/>
                <a:gridCol w="362944"/>
                <a:gridCol w="521565"/>
                <a:gridCol w="435532"/>
                <a:gridCol w="435532"/>
                <a:gridCol w="435532"/>
                <a:gridCol w="435532"/>
                <a:gridCol w="435532"/>
                <a:gridCol w="435532"/>
                <a:gridCol w="435532"/>
                <a:gridCol w="435532"/>
                <a:gridCol w="494679"/>
              </a:tblGrid>
              <a:tr h="24634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Adları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Yüksek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Doktora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484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155039"/>
              </p:ext>
            </p:extLst>
          </p:nvPr>
        </p:nvGraphicFramePr>
        <p:xfrm>
          <a:off x="107504" y="908720"/>
          <a:ext cx="8928999" cy="49685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30541"/>
                <a:gridCol w="434269"/>
                <a:gridCol w="434269"/>
                <a:gridCol w="434269"/>
                <a:gridCol w="434269"/>
                <a:gridCol w="434269"/>
                <a:gridCol w="434269"/>
                <a:gridCol w="434269"/>
                <a:gridCol w="434269"/>
                <a:gridCol w="434269"/>
                <a:gridCol w="434269"/>
                <a:gridCol w="434269"/>
                <a:gridCol w="434269"/>
                <a:gridCol w="487230"/>
              </a:tblGrid>
              <a:tr h="236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</a:rPr>
                        <a:t>Sosyoloji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Bölümü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36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Tarih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36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Türk Dili ve Edebiyatı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36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</a:rPr>
                        <a:t>Mimarlık</a:t>
                      </a:r>
                      <a:r>
                        <a:rPr lang="en-US" sz="1400" b="1" u="none" strike="noStrike" dirty="0">
                          <a:effectLst/>
                        </a:rPr>
                        <a:t> Fakültesi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37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28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65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65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36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Mimarlık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36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Şehir ve Bölge Planlama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36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</a:rPr>
                        <a:t>Mühendislik</a:t>
                      </a:r>
                      <a:r>
                        <a:rPr lang="en-US" sz="1400" b="1" u="none" strike="noStrike" dirty="0">
                          <a:effectLst/>
                        </a:rPr>
                        <a:t> Fakültesi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342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99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441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441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36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Bilgisayar Mühendisliği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36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Çevre Mühendisliği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36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Elektrik-Elektronik Mühendisliği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36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Endüstri Mühendisliği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36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Gıda Mühendisliği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36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Harita Mühendisliği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36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İnşaat Mühendisliği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36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Kimya Mühendisliği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36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Makine Mühendisliği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4660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Metalurji ve Malzeme Mühendisliği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36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</a:rPr>
                        <a:t>Mühendislik</a:t>
                      </a:r>
                      <a:r>
                        <a:rPr lang="en-US" sz="1400" b="1" u="none" strike="noStrike" dirty="0">
                          <a:effectLst/>
                        </a:rPr>
                        <a:t> Fakültesi  (İÖ)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36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Gıda Mühendisliği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369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</a:rPr>
                        <a:t>Sağlık</a:t>
                      </a:r>
                      <a:r>
                        <a:rPr lang="en-US" sz="1400" b="1" u="none" strike="noStrike" dirty="0">
                          <a:effectLst/>
                        </a:rPr>
                        <a:t> Bilimleri Fakültesi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126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264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390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390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</a:tbl>
          </a:graphicData>
        </a:graphic>
      </p:graphicFrame>
      <p:pic>
        <p:nvPicPr>
          <p:cNvPr id="6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6928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549456"/>
              </p:ext>
            </p:extLst>
          </p:nvPr>
        </p:nvGraphicFramePr>
        <p:xfrm>
          <a:off x="107504" y="165338"/>
          <a:ext cx="9001000" cy="7308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93903"/>
                <a:gridCol w="508121"/>
                <a:gridCol w="435532"/>
                <a:gridCol w="362944"/>
                <a:gridCol w="521565"/>
                <a:gridCol w="435532"/>
                <a:gridCol w="435532"/>
                <a:gridCol w="435532"/>
                <a:gridCol w="435532"/>
                <a:gridCol w="435532"/>
                <a:gridCol w="435532"/>
                <a:gridCol w="435532"/>
                <a:gridCol w="435532"/>
                <a:gridCol w="494679"/>
              </a:tblGrid>
              <a:tr h="24634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Adları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Yüksek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Doktora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484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430240"/>
              </p:ext>
            </p:extLst>
          </p:nvPr>
        </p:nvGraphicFramePr>
        <p:xfrm>
          <a:off x="107504" y="896194"/>
          <a:ext cx="9001002" cy="5773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8352"/>
                <a:gridCol w="526011"/>
                <a:gridCol w="437771"/>
                <a:gridCol w="437771"/>
                <a:gridCol w="437771"/>
                <a:gridCol w="437771"/>
                <a:gridCol w="437771"/>
                <a:gridCol w="437771"/>
                <a:gridCol w="437771"/>
                <a:gridCol w="437771"/>
                <a:gridCol w="437771"/>
                <a:gridCol w="437771"/>
                <a:gridCol w="437771"/>
                <a:gridCol w="491158"/>
              </a:tblGrid>
              <a:tr h="222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</a:rPr>
                        <a:t>Beslenme</a:t>
                      </a:r>
                      <a:r>
                        <a:rPr lang="en-US" sz="1400" u="none" strike="noStrike" dirty="0">
                          <a:effectLst/>
                        </a:rPr>
                        <a:t> ve </a:t>
                      </a:r>
                      <a:r>
                        <a:rPr lang="en-US" sz="1400" u="none" strike="noStrike" dirty="0" err="1">
                          <a:effectLst/>
                        </a:rPr>
                        <a:t>Diyetetik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2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Çocuk Gelişimi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2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Dil ve Konuşma Terapisi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2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Ebelik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2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Fizyoterapi ve Rehabilitasyon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2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Hemşirelik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2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Odyoloji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2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Ortez ve Protez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2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Sağlık Yönetimi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2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Sosyal Hizmet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2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Tıp Fakültesi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289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220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509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509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2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Tıp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180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135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315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315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2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Tıp (İngilizce)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2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</a:rPr>
                        <a:t>Turizm</a:t>
                      </a:r>
                      <a:r>
                        <a:rPr lang="en-US" sz="1400" b="1" u="none" strike="noStrike" dirty="0">
                          <a:effectLst/>
                        </a:rPr>
                        <a:t> Fakültesi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62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18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80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80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2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Turizm İşletmeciliği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2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Turizm Rehberliği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2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Veteriner Fakültesi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26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23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49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49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2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Veteriner Hekimliği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2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</a:rPr>
                        <a:t>Yabancı</a:t>
                      </a:r>
                      <a:r>
                        <a:rPr lang="en-US" sz="1400" b="1" u="none" strike="noStrike" dirty="0">
                          <a:effectLst/>
                        </a:rPr>
                        <a:t> Diller </a:t>
                      </a:r>
                      <a:r>
                        <a:rPr lang="en-US" sz="1400" b="1" u="none" strike="noStrike" dirty="0" err="1">
                          <a:effectLst/>
                        </a:rPr>
                        <a:t>Yüksekokulu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2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Arapça Mütercim ve Tercümanlık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2329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u="none" strike="noStrike" dirty="0">
                          <a:effectLst/>
                        </a:rPr>
                        <a:t>Yaşar Doğu Spor Bilimleri Fakültesi</a:t>
                      </a:r>
                      <a:endParaRPr lang="sv-SE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206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216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216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2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Antrenörlük Eğitimi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437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</a:rPr>
                        <a:t>Beden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Eğitimi</a:t>
                      </a:r>
                      <a:r>
                        <a:rPr lang="en-US" sz="1400" u="none" strike="noStrike" dirty="0">
                          <a:effectLst/>
                        </a:rPr>
                        <a:t> ve </a:t>
                      </a:r>
                      <a:r>
                        <a:rPr lang="en-US" sz="1400" u="none" strike="noStrike" dirty="0" err="1">
                          <a:effectLst/>
                        </a:rPr>
                        <a:t>Spor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Öğretmenliği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Bölümü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2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Rekreasyon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223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Spor Yöneticiliği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60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</a:tbl>
          </a:graphicData>
        </a:graphic>
      </p:graphicFrame>
      <p:pic>
        <p:nvPicPr>
          <p:cNvPr id="8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17022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2894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705302"/>
              </p:ext>
            </p:extLst>
          </p:nvPr>
        </p:nvGraphicFramePr>
        <p:xfrm>
          <a:off x="35498" y="0"/>
          <a:ext cx="9073006" cy="7034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12366"/>
                <a:gridCol w="419274"/>
                <a:gridCol w="439016"/>
                <a:gridCol w="437854"/>
                <a:gridCol w="453732"/>
                <a:gridCol w="439016"/>
                <a:gridCol w="439016"/>
                <a:gridCol w="439016"/>
                <a:gridCol w="439016"/>
                <a:gridCol w="439016"/>
                <a:gridCol w="439016"/>
                <a:gridCol w="439016"/>
                <a:gridCol w="439016"/>
                <a:gridCol w="498636"/>
              </a:tblGrid>
              <a:tr h="23711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Adları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Yüksek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Doktora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4663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690021"/>
              </p:ext>
            </p:extLst>
          </p:nvPr>
        </p:nvGraphicFramePr>
        <p:xfrm>
          <a:off x="35497" y="692696"/>
          <a:ext cx="9073009" cy="61717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82646"/>
                <a:gridCol w="441273"/>
                <a:gridCol w="441273"/>
                <a:gridCol w="441273"/>
                <a:gridCol w="441273"/>
                <a:gridCol w="441273"/>
                <a:gridCol w="441273"/>
                <a:gridCol w="441273"/>
                <a:gridCol w="441273"/>
                <a:gridCol w="441273"/>
                <a:gridCol w="441273"/>
                <a:gridCol w="441273"/>
                <a:gridCol w="441273"/>
                <a:gridCol w="495087"/>
              </a:tblGrid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 dirty="0">
                          <a:effectLst/>
                        </a:rPr>
                        <a:t>Yaşar Doğu Spor Bilimleri Fakültesi (İÖ)</a:t>
                      </a:r>
                      <a:endParaRPr lang="sv-SE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Antrenörlük Eğitimi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Ziraat Fakültesi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127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27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154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154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</a:rPr>
                        <a:t>Bahçe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Bitkileri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Bölümü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Bitki Koruma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</a:rPr>
                        <a:t>Tarım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Ekonomisi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Bölümü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Tarım Makineleri ve Teknolojileri Mühendisliği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Tarımsal Biyoteknoloji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Tarla Bitkileri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Toprak Bilimi ve Bitki Besleme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Zootekni Bölümü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</a:rPr>
                        <a:t>Lisans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</a:rPr>
                        <a:t>Toplamı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2284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1520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3804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3804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</a:rPr>
                        <a:t>Adalet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</a:rPr>
                        <a:t>Meslek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</a:rPr>
                        <a:t>Yüksekokulu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Adalet Programı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</a:rPr>
                        <a:t>Alaçam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</a:rPr>
                        <a:t>Meslek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</a:rPr>
                        <a:t>Yüksekokulu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18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18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Çağrı Merkezi Hizmetleri  Programı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Deniz ve Liman İşletmeciliği Programı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Lojistik Programı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Posta Hizmetleri Programı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</a:rPr>
                        <a:t>Bafra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</a:rPr>
                        <a:t>Meslek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</a:rPr>
                        <a:t>Yüksekokulu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17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29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29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Bilgisayar Programcılığı Programı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Bitki Koruma Programı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Muhasebe ve Vergi Uygulamaları Programı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Organik Tarım Programı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Özel Güvenlik ve Koruma Programı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Tıbbi ve Aromatik Bitkiler Programı</a:t>
                      </a:r>
                      <a:endParaRPr lang="da-DK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</a:rPr>
                        <a:t>Bafra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</a:rPr>
                        <a:t>Turizm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</a:rPr>
                        <a:t>Meslek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</a:rPr>
                        <a:t>Yüksekokulu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3814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593741"/>
              </p:ext>
            </p:extLst>
          </p:nvPr>
        </p:nvGraphicFramePr>
        <p:xfrm>
          <a:off x="107504" y="165338"/>
          <a:ext cx="9001000" cy="7308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93903"/>
                <a:gridCol w="508121"/>
                <a:gridCol w="435532"/>
                <a:gridCol w="362944"/>
                <a:gridCol w="521565"/>
                <a:gridCol w="435532"/>
                <a:gridCol w="435532"/>
                <a:gridCol w="435532"/>
                <a:gridCol w="435532"/>
                <a:gridCol w="435532"/>
                <a:gridCol w="435532"/>
                <a:gridCol w="435532"/>
                <a:gridCol w="435532"/>
                <a:gridCol w="494679"/>
              </a:tblGrid>
              <a:tr h="24634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Adları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Yüksek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Doktora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484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435730"/>
              </p:ext>
            </p:extLst>
          </p:nvPr>
        </p:nvGraphicFramePr>
        <p:xfrm>
          <a:off x="120558" y="915499"/>
          <a:ext cx="8987945" cy="55158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51867"/>
                <a:gridCol w="437136"/>
                <a:gridCol w="437136"/>
                <a:gridCol w="437136"/>
                <a:gridCol w="437136"/>
                <a:gridCol w="437136"/>
                <a:gridCol w="437136"/>
                <a:gridCol w="437136"/>
                <a:gridCol w="437136"/>
                <a:gridCol w="437136"/>
                <a:gridCol w="437136"/>
                <a:gridCol w="437136"/>
                <a:gridCol w="437136"/>
                <a:gridCol w="490446"/>
              </a:tblGrid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Turizm ve Seyahat Hizmetleri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</a:rPr>
                        <a:t>Çarşamba</a:t>
                      </a:r>
                      <a:r>
                        <a:rPr lang="en-US" sz="1200" b="1" u="none" strike="noStrike" dirty="0"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</a:rPr>
                        <a:t>Ticaret</a:t>
                      </a:r>
                      <a:r>
                        <a:rPr lang="en-US" sz="1200" b="1" u="none" strike="noStrike" dirty="0"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</a:rPr>
                        <a:t>Borsası</a:t>
                      </a:r>
                      <a:r>
                        <a:rPr lang="en-US" sz="1200" b="1" u="none" strike="noStrike" dirty="0"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</a:rPr>
                        <a:t>Meslek</a:t>
                      </a:r>
                      <a:r>
                        <a:rPr lang="en-US" sz="1200" b="1" u="none" strike="noStrike" dirty="0"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</a:rPr>
                        <a:t>Yüksekokulu</a:t>
                      </a:r>
                      <a:endParaRPr lang="en-US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34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24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58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58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Bankacılık ve Sigortacılık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Bilgisayar Programcılığı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Bilişim Güvenliği Teknolojisi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9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9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Çağrı Merkezi Hizmetleri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Muhasebe ve Vergi Uygulamaları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Sosyal Güvenlik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</a:rPr>
                        <a:t>Çarşamba</a:t>
                      </a:r>
                      <a:r>
                        <a:rPr lang="en-US" sz="1200" b="1" u="none" strike="noStrike" dirty="0"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</a:rPr>
                        <a:t>Ticaret</a:t>
                      </a:r>
                      <a:r>
                        <a:rPr lang="en-US" sz="1200" b="1" u="none" strike="noStrike" dirty="0"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</a:rPr>
                        <a:t>Borsası</a:t>
                      </a:r>
                      <a:r>
                        <a:rPr lang="en-US" sz="1200" b="1" u="none" strike="noStrike" dirty="0"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</a:rPr>
                        <a:t>Meslek</a:t>
                      </a:r>
                      <a:r>
                        <a:rPr lang="en-US" sz="1200" b="1" u="none" strike="noStrike" dirty="0"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</a:rPr>
                        <a:t>Yüksekokulu</a:t>
                      </a:r>
                      <a:r>
                        <a:rPr lang="en-US" sz="1200" b="1" u="none" strike="noStrike" dirty="0">
                          <a:effectLst/>
                        </a:rPr>
                        <a:t> (İÖ)</a:t>
                      </a:r>
                      <a:endParaRPr lang="en-US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6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6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Bankacılık ve Sigortacılık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Çağrı Merkezi Hizmetleri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Sosyal Güvenlik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</a:rPr>
                        <a:t>Havza</a:t>
                      </a:r>
                      <a:r>
                        <a:rPr lang="en-US" sz="1200" b="1" u="none" strike="noStrike" dirty="0"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</a:rPr>
                        <a:t>Meslek</a:t>
                      </a:r>
                      <a:r>
                        <a:rPr lang="en-US" sz="1200" b="1" u="none" strike="noStrike" dirty="0"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</a:rPr>
                        <a:t>Yüksekokulu</a:t>
                      </a:r>
                      <a:endParaRPr lang="en-US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36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21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57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57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Büro Yönetimi ve Yönetici Asistanlığı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Emlak Yönetimi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Fizyoterapi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İş Sağlığı ve Güvenliği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İşletme Yönetimi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Turizm ve Otel İşletmeciliği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</a:rPr>
                        <a:t>Havza</a:t>
                      </a:r>
                      <a:r>
                        <a:rPr lang="en-US" sz="1200" b="1" u="none" strike="noStrike" dirty="0"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</a:rPr>
                        <a:t>Meslek</a:t>
                      </a:r>
                      <a:r>
                        <a:rPr lang="en-US" sz="1200" b="1" u="none" strike="noStrike" dirty="0"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</a:rPr>
                        <a:t>Yüksekokulu</a:t>
                      </a:r>
                      <a:r>
                        <a:rPr lang="en-US" sz="1200" b="1" u="none" strike="noStrike" dirty="0">
                          <a:effectLst/>
                        </a:rPr>
                        <a:t> (İÖ)</a:t>
                      </a:r>
                      <a:endParaRPr lang="en-US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15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15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Fizyoterapi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</a:rPr>
                        <a:t>Sağlık</a:t>
                      </a:r>
                      <a:r>
                        <a:rPr lang="en-US" sz="1200" b="1" u="none" strike="noStrike" dirty="0"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</a:rPr>
                        <a:t>Hizmetleri</a:t>
                      </a:r>
                      <a:r>
                        <a:rPr lang="en-US" sz="1200" b="1" u="none" strike="noStrike" dirty="0"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</a:rPr>
                        <a:t>Meslek</a:t>
                      </a:r>
                      <a:r>
                        <a:rPr lang="en-US" sz="1200" b="1" u="none" strike="noStrike" dirty="0"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</a:rPr>
                        <a:t>Yüksekokulu</a:t>
                      </a:r>
                      <a:endParaRPr lang="en-US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128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148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276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276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Ağız ve Diş Sağlığı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Anestezi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Diş Protez Teknolojisi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Diyaliz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</a:rPr>
                        <a:t>İlk ve Acil Yardım Programı</a:t>
                      </a:r>
                      <a:endParaRPr lang="es-E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Odyometri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Optisyenlik 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24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</a:tbl>
          </a:graphicData>
        </a:graphic>
      </p:graphicFrame>
      <p:pic>
        <p:nvPicPr>
          <p:cNvPr id="7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" y="6093296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95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5043"/>
              </p:ext>
            </p:extLst>
          </p:nvPr>
        </p:nvGraphicFramePr>
        <p:xfrm>
          <a:off x="35498" y="44624"/>
          <a:ext cx="8985129" cy="6547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0358"/>
                <a:gridCol w="455138"/>
                <a:gridCol w="434764"/>
                <a:gridCol w="406242"/>
                <a:gridCol w="476708"/>
                <a:gridCol w="434764"/>
                <a:gridCol w="434764"/>
                <a:gridCol w="434764"/>
                <a:gridCol w="434764"/>
                <a:gridCol w="434764"/>
                <a:gridCol w="434764"/>
                <a:gridCol w="434764"/>
                <a:gridCol w="434764"/>
                <a:gridCol w="493807"/>
              </a:tblGrid>
              <a:tr h="21150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Adları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Yüksek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Doktora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4159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029879"/>
              </p:ext>
            </p:extLst>
          </p:nvPr>
        </p:nvGraphicFramePr>
        <p:xfrm>
          <a:off x="35496" y="692696"/>
          <a:ext cx="8985128" cy="47550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0360"/>
                <a:gridCol w="447487"/>
                <a:gridCol w="436999"/>
                <a:gridCol w="436999"/>
                <a:gridCol w="436999"/>
                <a:gridCol w="436999"/>
                <a:gridCol w="436999"/>
                <a:gridCol w="436999"/>
                <a:gridCol w="436999"/>
                <a:gridCol w="436999"/>
                <a:gridCol w="436999"/>
                <a:gridCol w="436999"/>
                <a:gridCol w="436999"/>
                <a:gridCol w="490292"/>
              </a:tblGrid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Patoloji</a:t>
                      </a:r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Laboratuvar</a:t>
                      </a:r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Teknikleri</a:t>
                      </a:r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Programı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</a:t>
                      </a:r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Dokümantasyon</a:t>
                      </a:r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ve 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Sekreterlik</a:t>
                      </a:r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Programı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Görüntüleme Teknikleri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</a:t>
                      </a:r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Laboratuvar</a:t>
                      </a:r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Teknikleri</a:t>
                      </a:r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Programı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Yaşlı Bakımı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Sağlık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Hizmetleri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Meslek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Yüksekokulu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(İÖ)</a:t>
                      </a:r>
                      <a:endParaRPr lang="en-US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İlk ve Acil Yardım Programı</a:t>
                      </a:r>
                      <a:endParaRPr lang="es-E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Patoloji Laboratuvar Teknikleri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Dokümantasyon ve Sekreterlik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Görüntüleme Teknikleri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Yaşlı Bakımı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Samsun </a:t>
                      </a:r>
                      <a:r>
                        <a:rPr lang="en-US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Meslek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Yüksekokulu</a:t>
                      </a:r>
                      <a:endParaRPr lang="en-US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Basım  ve Yayım Teknolojileri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Bilgisayar Programcılığı Programı 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Çocuk Gelişimi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Grafik</a:t>
                      </a:r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Tasarımı</a:t>
                      </a:r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Programı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Halkla İlişkiler ve Tanıtım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Medya ve İletişim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Mimari Dekoratif Sanatlar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Muhasebe ve Vergi Uygulamaları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Peyzaj ve Süs Bitkileri Yetiştiriciliği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Seracılık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Tarım Makineleri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Turizm  ve Otel İşletmeciliği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3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Terme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Meslek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Yüksekokulu</a:t>
                      </a:r>
                      <a:endParaRPr lang="en-US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</a:tbl>
          </a:graphicData>
        </a:graphic>
      </p:graphicFrame>
      <p:pic>
        <p:nvPicPr>
          <p:cNvPr id="5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9183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/>
        </p:nvGraphicFramePr>
        <p:xfrm>
          <a:off x="107504" y="165338"/>
          <a:ext cx="9001000" cy="7308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93903"/>
                <a:gridCol w="508121"/>
                <a:gridCol w="435532"/>
                <a:gridCol w="362944"/>
                <a:gridCol w="521565"/>
                <a:gridCol w="435532"/>
                <a:gridCol w="435532"/>
                <a:gridCol w="435532"/>
                <a:gridCol w="435532"/>
                <a:gridCol w="435532"/>
                <a:gridCol w="435532"/>
                <a:gridCol w="435532"/>
                <a:gridCol w="435532"/>
                <a:gridCol w="494679"/>
              </a:tblGrid>
              <a:tr h="24634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Adları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Yüksek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Doktora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484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086629"/>
              </p:ext>
            </p:extLst>
          </p:nvPr>
        </p:nvGraphicFramePr>
        <p:xfrm>
          <a:off x="133156" y="896194"/>
          <a:ext cx="8975346" cy="51354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7311"/>
                <a:gridCol w="436523"/>
                <a:gridCol w="436523"/>
                <a:gridCol w="436523"/>
                <a:gridCol w="436523"/>
                <a:gridCol w="436523"/>
                <a:gridCol w="436523"/>
                <a:gridCol w="436523"/>
                <a:gridCol w="436523"/>
                <a:gridCol w="436523"/>
                <a:gridCol w="436523"/>
                <a:gridCol w="436523"/>
                <a:gridCol w="436523"/>
                <a:gridCol w="489759"/>
              </a:tblGrid>
              <a:tr h="160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Dış</a:t>
                      </a:r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Ticaret</a:t>
                      </a:r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Programı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0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Gıda Kalite Kontrolü ve Analizi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0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Gıda Teknolojisi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0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Lojistik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0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Muhasebe ve Vergi Uygulamaları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0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Pazarlama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0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Vezirköprü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Meslek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Yüksekokulu</a:t>
                      </a:r>
                      <a:endParaRPr lang="en-US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0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Bilgisayar Programcılığı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0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Çocuk Gelişimi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0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İç Mekan Tasarımı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0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İnternet ve Ağ Teknolojileri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0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Muhasebe ve Vergi Uygulamaları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0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Vezirköprü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Meslek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Yüksekokulu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(İÖ)</a:t>
                      </a:r>
                      <a:endParaRPr lang="en-US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0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Bilgisayar Programcılığı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0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Çocuk Gelişimi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0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Ormancılık ve Orman Ürünleri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0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Yeşilyurt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Demir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Çelik </a:t>
                      </a:r>
                      <a:r>
                        <a:rPr lang="en-US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Meslek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Yüksekokulu</a:t>
                      </a:r>
                      <a:endParaRPr lang="en-US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0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Biyomedikal Cihaz Teknolojisi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0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Elektrik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0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Elektronik Teknolojisi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0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Endüstriyel Kalıpçılık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0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Gıda Teknolojisi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0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Kimya Teknolojisi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0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Mekatronik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0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Otomotiv Teknolojisi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0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Silah Sanayi Teknikerliği Programı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0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Önlisans Toplamı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461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373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834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834</a:t>
                      </a:r>
                      <a:endParaRPr lang="en-US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</a:tbl>
          </a:graphicData>
        </a:graphic>
      </p:graphicFrame>
      <p:pic>
        <p:nvPicPr>
          <p:cNvPr id="7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58053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/>
        </p:nvGraphicFramePr>
        <p:xfrm>
          <a:off x="107504" y="165338"/>
          <a:ext cx="9001000" cy="7308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93903"/>
                <a:gridCol w="508121"/>
                <a:gridCol w="435532"/>
                <a:gridCol w="362944"/>
                <a:gridCol w="521565"/>
                <a:gridCol w="435532"/>
                <a:gridCol w="435532"/>
                <a:gridCol w="435532"/>
                <a:gridCol w="435532"/>
                <a:gridCol w="435532"/>
                <a:gridCol w="435532"/>
                <a:gridCol w="435532"/>
                <a:gridCol w="435532"/>
                <a:gridCol w="494679"/>
              </a:tblGrid>
              <a:tr h="24634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Adları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Yüksek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Doktora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484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401153"/>
              </p:ext>
            </p:extLst>
          </p:nvPr>
        </p:nvGraphicFramePr>
        <p:xfrm>
          <a:off x="107504" y="896194"/>
          <a:ext cx="9001002" cy="55170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56592"/>
                <a:gridCol w="437771"/>
                <a:gridCol w="437771"/>
                <a:gridCol w="437771"/>
                <a:gridCol w="437771"/>
                <a:gridCol w="437771"/>
                <a:gridCol w="437771"/>
                <a:gridCol w="437771"/>
                <a:gridCol w="437771"/>
                <a:gridCol w="437771"/>
                <a:gridCol w="437771"/>
                <a:gridCol w="437771"/>
                <a:gridCol w="437771"/>
                <a:gridCol w="491158"/>
              </a:tblGrid>
              <a:tr h="161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Lisansüstü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Enstitüsü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439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671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1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(DSPL) Sanat ve Tasarım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1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Acil Hemşireliği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1799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Ağız Diş ve Çene Cerrahisi</a:t>
                      </a:r>
                      <a:endParaRPr lang="es-E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1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Akıllı Sistemler Mühendisliği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1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Anatomi (Tıp)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1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Antrenörlük Eğitimi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1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Arkeoloji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1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Bahçe Bitkileri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1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Beden Eğitimi ve Spor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1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Beslenme Bilimleri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1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Bilgisayar Mühendisliği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1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Bilgisayar ve Öğretim Teknolojileri Eğitimi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1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Bitki Koruma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1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Biyoloji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1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Coğrafya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1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Çevre Mühendisliği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1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Ebelik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1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 Bilimleri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1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Elektrik-Elektronik Mühendisliği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1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Endodonti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1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Felsefe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1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Felsefe ve Din Bilimleri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1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Fizik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61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Gıda Mühendisliği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</a:tbl>
          </a:graphicData>
        </a:graphic>
      </p:graphicFrame>
      <p:pic>
        <p:nvPicPr>
          <p:cNvPr id="5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128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3353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93566"/>
              </p:ext>
            </p:extLst>
          </p:nvPr>
        </p:nvGraphicFramePr>
        <p:xfrm>
          <a:off x="2195736" y="5157192"/>
          <a:ext cx="4730823" cy="942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69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7694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769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6192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Aktif Öğrenci Sayısı (</a:t>
                      </a:r>
                      <a:r>
                        <a:rPr lang="tr-TR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tr-TR" sz="3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tr-TR" sz="3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rgbClr val="1AB2F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tr-TR" sz="2000" b="1" i="0" u="none" strike="noStrike" dirty="0">
                        <a:solidFill>
                          <a:srgbClr val="1AB2F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rgbClr val="DA14A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tr-TR" sz="2000" b="1" i="0" u="none" strike="noStrike" dirty="0">
                        <a:solidFill>
                          <a:srgbClr val="DA14A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3157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5309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817466"/>
              </p:ext>
            </p:extLst>
          </p:nvPr>
        </p:nvGraphicFramePr>
        <p:xfrm>
          <a:off x="971600" y="692696"/>
          <a:ext cx="7056783" cy="31306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54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765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128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246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950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4419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Kayıt Tarihi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Aktif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Pasif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Kayıt Silinen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Mezun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77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77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325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77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569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467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77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1286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993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77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949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317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77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1475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845581" y="144291"/>
            <a:ext cx="7308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Öğrenci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Sayısındaki Değişim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011660"/>
              </p:ext>
            </p:extLst>
          </p:nvPr>
        </p:nvGraphicFramePr>
        <p:xfrm>
          <a:off x="971599" y="3823344"/>
          <a:ext cx="7056783" cy="3977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54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765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128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246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950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977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663997"/>
              </p:ext>
            </p:extLst>
          </p:nvPr>
        </p:nvGraphicFramePr>
        <p:xfrm>
          <a:off x="971599" y="4188226"/>
          <a:ext cx="7056783" cy="3977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54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765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128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246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950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977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18594"/>
              </p:ext>
            </p:extLst>
          </p:nvPr>
        </p:nvGraphicFramePr>
        <p:xfrm>
          <a:off x="971598" y="4585969"/>
          <a:ext cx="7056783" cy="3977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5459"/>
                <a:gridCol w="2689350"/>
                <a:gridCol w="1342466"/>
                <a:gridCol w="1629508"/>
              </a:tblGrid>
              <a:tr h="3977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  <a:endParaRPr lang="tr-TR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5309</a:t>
                      </a:r>
                      <a:endParaRPr lang="tr-TR" sz="1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443</a:t>
                      </a:r>
                      <a:endParaRPr lang="tr-TR" sz="1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9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1597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/>
        </p:nvGraphicFramePr>
        <p:xfrm>
          <a:off x="107504" y="165338"/>
          <a:ext cx="9001000" cy="7308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93903"/>
                <a:gridCol w="508121"/>
                <a:gridCol w="435532"/>
                <a:gridCol w="362944"/>
                <a:gridCol w="521565"/>
                <a:gridCol w="435532"/>
                <a:gridCol w="435532"/>
                <a:gridCol w="435532"/>
                <a:gridCol w="435532"/>
                <a:gridCol w="435532"/>
                <a:gridCol w="435532"/>
                <a:gridCol w="435532"/>
                <a:gridCol w="435532"/>
                <a:gridCol w="494679"/>
              </a:tblGrid>
              <a:tr h="24634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Adları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Yüksek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Doktora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484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655532"/>
              </p:ext>
            </p:extLst>
          </p:nvPr>
        </p:nvGraphicFramePr>
        <p:xfrm>
          <a:off x="130139" y="880936"/>
          <a:ext cx="8978364" cy="50683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8401"/>
                <a:gridCol w="436670"/>
                <a:gridCol w="436670"/>
                <a:gridCol w="436670"/>
                <a:gridCol w="436670"/>
                <a:gridCol w="436670"/>
                <a:gridCol w="436670"/>
                <a:gridCol w="436670"/>
                <a:gridCol w="436670"/>
                <a:gridCol w="436670"/>
                <a:gridCol w="436670"/>
                <a:gridCol w="436670"/>
                <a:gridCol w="436670"/>
                <a:gridCol w="489923"/>
              </a:tblGrid>
              <a:tr h="158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Girişimcilik ve Yenilikçilik (DSPL)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8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Görsel İletişim Tasarımı 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8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Güzel Sanatlar Eğitimi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8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Halk Sağlığı Hemşireliği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8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Harita Mühendisliği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8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Hayvan Besleme ve Beslenme Hastalıkları (Veteriner)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8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Hemşirelik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8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Hesaplamalı Bilimler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8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Histoloji ve Embriyoloji (Tıp)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8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İktisat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8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İletişim Bilimleri (Disiplinlerarası)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8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İnşaat Mühendisliği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8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İslam Tarihi ve Sanatları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8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İstatistik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8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İşletme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8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 ve Aile Araştırmaları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8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Kamu Yönetimi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8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Kimya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8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Kimya Mühendisliği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8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Makine Mühendisliği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8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Matematik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158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Matematik ve Fen Bilimleri Eğitimi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</a:tbl>
          </a:graphicData>
        </a:graphic>
      </p:graphicFrame>
      <p:pic>
        <p:nvPicPr>
          <p:cNvPr id="5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23397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114088"/>
              </p:ext>
            </p:extLst>
          </p:nvPr>
        </p:nvGraphicFramePr>
        <p:xfrm>
          <a:off x="77878" y="37972"/>
          <a:ext cx="8886610" cy="6547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3313"/>
                <a:gridCol w="501663"/>
                <a:gridCol w="429997"/>
                <a:gridCol w="358332"/>
                <a:gridCol w="514937"/>
                <a:gridCol w="429997"/>
                <a:gridCol w="429997"/>
                <a:gridCol w="429997"/>
                <a:gridCol w="429997"/>
                <a:gridCol w="429997"/>
                <a:gridCol w="429997"/>
                <a:gridCol w="429997"/>
                <a:gridCol w="429997"/>
                <a:gridCol w="488392"/>
              </a:tblGrid>
              <a:tr h="16989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Adları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Yüksek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Doktora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3341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898437"/>
              </p:ext>
            </p:extLst>
          </p:nvPr>
        </p:nvGraphicFramePr>
        <p:xfrm>
          <a:off x="77478" y="695635"/>
          <a:ext cx="8887010" cy="61177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15348"/>
                <a:gridCol w="432227"/>
                <a:gridCol w="432227"/>
                <a:gridCol w="432227"/>
                <a:gridCol w="432227"/>
                <a:gridCol w="432227"/>
                <a:gridCol w="432227"/>
                <a:gridCol w="432227"/>
                <a:gridCol w="432227"/>
                <a:gridCol w="432227"/>
                <a:gridCol w="432227"/>
                <a:gridCol w="432227"/>
                <a:gridCol w="432227"/>
                <a:gridCol w="484938"/>
              </a:tblGrid>
              <a:tr h="21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Moleküler</a:t>
                      </a:r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Biyoloji ve 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Genetik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1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Moleküler Tıp (DSPL)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1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Nanobilim ve Nanoteknoloji (İngilizce)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1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Ortodonti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1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Pedodonti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1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Periodontoloji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1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Protetik Diş Tedavisi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1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Psikoloji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1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Sağlık Yönetimi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1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Sinir Bilimleri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1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Sosyoloji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1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Spor Yöneticiliği 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1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Tarım Ekonomisi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4302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Tarım Makinaları ve Teknolojileri Mühendisliği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1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Tarımsal Biyoteknoloji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1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Tarımsal Yapılar ve Sulama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1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Tarih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1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Tarla Bitkileri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1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Temel Eğitim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1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Temel İslam Bilimleri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1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Biyoloji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1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Mikrobiyoloji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1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Toprak Bilimi ve Bitki Besleme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1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Turizm İşletmeciliği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1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Türk Dili ve Edebiyatı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1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Türkçe ve Sosyal Bilimler Eğitimi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1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Veteriner Histoloji ve Embriyoloji 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1714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/>
        </p:nvGraphicFramePr>
        <p:xfrm>
          <a:off x="107504" y="165338"/>
          <a:ext cx="9001000" cy="7308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93903"/>
                <a:gridCol w="508121"/>
                <a:gridCol w="435532"/>
                <a:gridCol w="362944"/>
                <a:gridCol w="521565"/>
                <a:gridCol w="435532"/>
                <a:gridCol w="435532"/>
                <a:gridCol w="435532"/>
                <a:gridCol w="435532"/>
                <a:gridCol w="435532"/>
                <a:gridCol w="435532"/>
                <a:gridCol w="435532"/>
                <a:gridCol w="435532"/>
                <a:gridCol w="494679"/>
              </a:tblGrid>
              <a:tr h="24634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Adları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Yüksek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Doktora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484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993926"/>
              </p:ext>
            </p:extLst>
          </p:nvPr>
        </p:nvGraphicFramePr>
        <p:xfrm>
          <a:off x="123311" y="899558"/>
          <a:ext cx="8985192" cy="32495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50872"/>
                <a:gridCol w="437002"/>
                <a:gridCol w="437002"/>
                <a:gridCol w="437002"/>
                <a:gridCol w="437002"/>
                <a:gridCol w="437002"/>
                <a:gridCol w="437002"/>
                <a:gridCol w="437002"/>
                <a:gridCol w="437002"/>
                <a:gridCol w="437002"/>
                <a:gridCol w="437002"/>
                <a:gridCol w="437002"/>
                <a:gridCol w="437002"/>
                <a:gridCol w="490296"/>
              </a:tblGrid>
              <a:tr h="2326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Veterinerlik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Anatomisi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326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Veterinerlik Besin Hijyeni Ve Teknolojisi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326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Veterinerlik Biyokimyası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326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Veterinerlik Cerrahisi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326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Veterinerlik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Doğum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Ve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Jinekolojisi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326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Veterinerlik İç Hastalıkları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326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Veterinerlik Mikrobiyolojisi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326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Veterinerlik Viroloji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326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Yabancı Diller Eğitimi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4576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Yenilenebilir Enerji ve Uygulamaları (DSPL)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326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Zootekni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326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Lisansüstü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439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671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  <a:tr h="2326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1520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3804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461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373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834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439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5309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22" marR="7322" marT="7322" marB="0" anchor="b"/>
                </a:tc>
              </a:tr>
            </a:tbl>
          </a:graphicData>
        </a:graphic>
      </p:graphicFrame>
      <p:pic>
        <p:nvPicPr>
          <p:cNvPr id="5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99423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2590112" y="25802"/>
            <a:ext cx="39637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Mezun Öğrenci Sayısı (2023)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3099145"/>
              </p:ext>
            </p:extLst>
          </p:nvPr>
        </p:nvGraphicFramePr>
        <p:xfrm>
          <a:off x="126727" y="256634"/>
          <a:ext cx="8928992" cy="609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4" descr="sun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67" y="5899581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48188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5244848"/>
              </p:ext>
            </p:extLst>
          </p:nvPr>
        </p:nvGraphicFramePr>
        <p:xfrm>
          <a:off x="107504" y="116632"/>
          <a:ext cx="8928992" cy="6624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 descr="sun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67" y="5899581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2076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6950"/>
          </a:xfrm>
        </p:spPr>
        <p:txBody>
          <a:bodyPr>
            <a:no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Yıllara Göre Kayıt Yaptıran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oplam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ğrenci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ayısı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Grafik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8058689"/>
              </p:ext>
            </p:extLst>
          </p:nvPr>
        </p:nvGraphicFramePr>
        <p:xfrm>
          <a:off x="213167" y="692696"/>
          <a:ext cx="8712968" cy="5251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4" descr="sun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49" y="592762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2008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11559" y="159023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Aktif Kayıtlı Öğrencilerin </a:t>
            </a:r>
            <a:r>
              <a:rPr lang="tr-TR" sz="2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Ülkelere/ Uyruklara Göre </a:t>
            </a:r>
            <a:r>
              <a:rPr lang="tr-TR" sz="24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Dağılımı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54217"/>
              </p:ext>
            </p:extLst>
          </p:nvPr>
        </p:nvGraphicFramePr>
        <p:xfrm>
          <a:off x="791580" y="620688"/>
          <a:ext cx="7416823" cy="6098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0475"/>
                <a:gridCol w="1049997"/>
                <a:gridCol w="1049997"/>
                <a:gridCol w="3296354"/>
              </a:tblGrid>
              <a:tr h="18452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Ülke/</a:t>
                      </a:r>
                      <a:r>
                        <a:rPr lang="en-US" sz="14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Uyruk</a:t>
                      </a:r>
                      <a:r>
                        <a:rPr lang="en-US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Adı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Cinsiyet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tint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845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4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A.B.D.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84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Afganistan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84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Almanya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84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Angola Cumhuriyeti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84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Arnavutluk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84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Avustralya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84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Avusturya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84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Azerbaycan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84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Bangladesh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84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Belçika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84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Benin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84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Bosna-Hersek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84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Brezilya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84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Bulgaristan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84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Burkina Faso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84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Burma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84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Burundi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84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Cezayir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84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Cibuti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84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Çad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84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Çin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84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Danimarka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84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Diğer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84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Ekvator Ginesi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84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Endonezya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84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Eritre Devleti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84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Etiyopya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84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Fas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84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Fildişi Sahili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84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Filipinler Cumhuriyeti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6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1" y="6373019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4452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043278"/>
              </p:ext>
            </p:extLst>
          </p:nvPr>
        </p:nvGraphicFramePr>
        <p:xfrm>
          <a:off x="683568" y="188640"/>
          <a:ext cx="7776864" cy="409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0240"/>
                <a:gridCol w="1059284"/>
                <a:gridCol w="1100968"/>
                <a:gridCol w="3456372"/>
              </a:tblGrid>
              <a:tr h="18452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Ülke/</a:t>
                      </a:r>
                      <a:r>
                        <a:rPr lang="en-US" sz="14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Uyruk</a:t>
                      </a:r>
                      <a:r>
                        <a:rPr lang="en-US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Adı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Cinsiyet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776343"/>
              </p:ext>
            </p:extLst>
          </p:nvPr>
        </p:nvGraphicFramePr>
        <p:xfrm>
          <a:off x="668160" y="640552"/>
          <a:ext cx="7792272" cy="58847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5648"/>
                <a:gridCol w="1080120"/>
                <a:gridCol w="1080120"/>
                <a:gridCol w="3456384"/>
              </a:tblGrid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Filistin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Fransa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Gabon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Gambia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Gana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Gine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Gine Bissau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Güney Afrika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Güney Sudan Cumhuriyeti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Gürcistan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Haiti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Hindistan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Hollanda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Irak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İngiltere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İran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İspanya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İsrail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İsveç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İsviçre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İtalya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Japonya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Kamboçya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Kamerun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Kanada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Karadağ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Kazakistan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Kenya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Kıbrıs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Kırgızistan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Kolombiya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52" marR="6952" marT="6952" marB="0" anchor="b"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4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04" y="6082565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1364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539478"/>
              </p:ext>
            </p:extLst>
          </p:nvPr>
        </p:nvGraphicFramePr>
        <p:xfrm>
          <a:off x="683569" y="605129"/>
          <a:ext cx="7776864" cy="53350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76263"/>
                <a:gridCol w="864096"/>
                <a:gridCol w="1152128"/>
                <a:gridCol w="3384377"/>
              </a:tblGrid>
              <a:tr h="187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Komor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</a:tr>
              <a:tr h="187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Kongo Cumhuriyeti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</a:tr>
              <a:tr h="187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Kongo Demokratik Cumhuriyeti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</a:tr>
              <a:tr h="187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Kosova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</a:tr>
              <a:tr h="187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Liberya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</a:tr>
              <a:tr h="187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Libya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</a:tr>
              <a:tr h="187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Lübnan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</a:tr>
              <a:tr h="187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Madagaskar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</a:tr>
              <a:tr h="187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Makedonya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</a:tr>
              <a:tr h="187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Malezya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</a:tr>
              <a:tr h="187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</a:tr>
              <a:tr h="187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Mauritius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</a:tr>
              <a:tr h="187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Meksika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</a:tr>
              <a:tr h="187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Mısır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</a:tr>
              <a:tr h="187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Moğolistan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</a:tr>
              <a:tr h="187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Moldova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</a:tr>
              <a:tr h="187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Moritanya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</a:tr>
              <a:tr h="187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Nepal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</a:tr>
              <a:tr h="187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Nijer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</a:tr>
              <a:tr h="187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Nijerya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</a:tr>
              <a:tr h="187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Orta Afrika Cumhuriyeti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</a:tr>
              <a:tr h="187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Özbekistan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</a:tr>
              <a:tr h="187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Pakistan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</a:tr>
              <a:tr h="187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Paraguay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2" marR="8932" marT="8932" marB="0" anchor="b"/>
                </a:tc>
              </a:tr>
            </a:tbl>
          </a:graphicData>
        </a:graphic>
      </p:graphicFrame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962933"/>
              </p:ext>
            </p:extLst>
          </p:nvPr>
        </p:nvGraphicFramePr>
        <p:xfrm>
          <a:off x="683568" y="188640"/>
          <a:ext cx="7776864" cy="409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76264"/>
                <a:gridCol w="843260"/>
                <a:gridCol w="1172964"/>
                <a:gridCol w="3384376"/>
              </a:tblGrid>
              <a:tr h="18452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Ülke/</a:t>
                      </a:r>
                      <a:r>
                        <a:rPr lang="en-US" sz="14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Uyruk</a:t>
                      </a:r>
                      <a:r>
                        <a:rPr lang="en-US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Adı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Cinsiyet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6468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170522"/>
              </p:ext>
            </p:extLst>
          </p:nvPr>
        </p:nvGraphicFramePr>
        <p:xfrm>
          <a:off x="683568" y="188640"/>
          <a:ext cx="7776864" cy="409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6"/>
                <a:gridCol w="936104"/>
                <a:gridCol w="936104"/>
                <a:gridCol w="2880320"/>
              </a:tblGrid>
              <a:tr h="18452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Ülke/</a:t>
                      </a:r>
                      <a:r>
                        <a:rPr lang="en-US" sz="14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Uyruk</a:t>
                      </a:r>
                      <a:r>
                        <a:rPr lang="en-US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Adı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Cinsiyet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594349"/>
              </p:ext>
            </p:extLst>
          </p:nvPr>
        </p:nvGraphicFramePr>
        <p:xfrm>
          <a:off x="683568" y="598350"/>
          <a:ext cx="7776864" cy="5336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5429"/>
                <a:gridCol w="933786"/>
                <a:gridCol w="933786"/>
                <a:gridCol w="2913863"/>
              </a:tblGrid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Romanya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Ruanda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Rusya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Sao Tome Ve Principe Demokratik Cumhuriyeti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Senegal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Sırbistan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Sierra Leone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Slovenya Cumhuriyeti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Somali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Sri Lanka Demokratik Sosyalist Cumhuriyeti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Sudan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Suriye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T.C.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Tacikistan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Tanzanya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Tayland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Togo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Tunus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Türkmenistan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Uganda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Ukrayna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Uygur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Ürdün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Venezuela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Yemen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Yunanistan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Zambia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</a:tr>
              <a:tr h="16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Zimbave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97" marR="7697" marT="7697" marB="0" anchor="b"/>
                </a:tc>
              </a:tr>
            </a:tbl>
          </a:graphicData>
        </a:graphic>
      </p:graphicFrame>
      <p:pic>
        <p:nvPicPr>
          <p:cNvPr id="8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0352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518448" y="63056"/>
            <a:ext cx="862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Aktif Kayıtlı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Öğrencilerin</a:t>
            </a:r>
            <a:r>
              <a:rPr lang="tr-TR" sz="2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 Birimlere </a:t>
            </a:r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 Dağılımı (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2023)</a:t>
            </a:r>
            <a:endParaRPr lang="tr-TR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266013"/>
              </p:ext>
            </p:extLst>
          </p:nvPr>
        </p:nvGraphicFramePr>
        <p:xfrm>
          <a:off x="35496" y="620688"/>
          <a:ext cx="9036495" cy="653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26718"/>
                <a:gridCol w="474954"/>
                <a:gridCol w="474954"/>
                <a:gridCol w="474954"/>
                <a:gridCol w="474954"/>
                <a:gridCol w="474954"/>
                <a:gridCol w="474954"/>
                <a:gridCol w="474954"/>
                <a:gridCol w="474954"/>
                <a:gridCol w="474954"/>
                <a:gridCol w="474954"/>
                <a:gridCol w="474954"/>
                <a:gridCol w="474954"/>
                <a:gridCol w="910329"/>
              </a:tblGrid>
              <a:tr h="14196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Yüksek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Doktora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</a:tr>
              <a:tr h="1487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876011"/>
              </p:ext>
            </p:extLst>
          </p:nvPr>
        </p:nvGraphicFramePr>
        <p:xfrm>
          <a:off x="51770" y="1274288"/>
          <a:ext cx="9020225" cy="5479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22348"/>
                <a:gridCol w="474099"/>
                <a:gridCol w="474099"/>
                <a:gridCol w="474099"/>
                <a:gridCol w="474099"/>
                <a:gridCol w="474099"/>
                <a:gridCol w="474099"/>
                <a:gridCol w="474099"/>
                <a:gridCol w="474099"/>
                <a:gridCol w="474099"/>
                <a:gridCol w="474099"/>
                <a:gridCol w="474099"/>
                <a:gridCol w="474099"/>
                <a:gridCol w="908689"/>
              </a:tblGrid>
              <a:tr h="1521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Ali Fuad Başgil Hukuk Fakültesi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521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Bafra İşletme Fakültesi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521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Çarşamba İnsan ve Toplum Bilimleri Fakültesi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521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Diş Hekimliği Fakültesi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521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 Fakültesi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515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515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521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 Fakültesi (İÖ)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521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Fen Fakültesi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521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Güzel Sanatlar Fakültesi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521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İktisadi ve İdari Bilimler Fakültesi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391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391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521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İktisadi ve İdari Bilimler Fakültesi (İÖ)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521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İlahiyat Fakültesi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521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İlahiyat Fakültesi (İÖ)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521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İletişim Fakültesi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521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İletişim Fakültesi (İÖ)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521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İnsan ve Toplum Bilimleri Fakültesi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521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Mimarlık Fakültesi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521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Mühendislik Fakültesi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441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441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521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Mühendislik Fakültesi  (İÖ)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521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Sağlık Bilimleri Fakültesi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390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390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521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Tıp Fakültesi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509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509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521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Turizm Fakültesi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521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Veteriner Fakültesi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521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Yabancı Diller Yüksekokulu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52112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Yaşar Doğu Spor Bilimleri Fakültesi</a:t>
                      </a:r>
                      <a:endParaRPr lang="sv-SE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52112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Yaşar Doğu Spor Bilimleri Fakültesi (İÖ)</a:t>
                      </a:r>
                      <a:endParaRPr lang="sv-SE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521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Ziraat Fakültesi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</a:t>
                      </a:r>
                      <a:endParaRPr lang="en-US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</a:tbl>
          </a:graphicData>
        </a:graphic>
      </p:graphicFrame>
      <p:pic>
        <p:nvPicPr>
          <p:cNvPr id="7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118" y="6373019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9995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518448" y="87015"/>
            <a:ext cx="862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Aktif Kayıtlı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Öğrencilerin</a:t>
            </a:r>
            <a:r>
              <a:rPr lang="tr-TR" sz="2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 Birimlere </a:t>
            </a:r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 Dağılımı (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2023)</a:t>
            </a:r>
            <a:endParaRPr lang="tr-TR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612506"/>
              </p:ext>
            </p:extLst>
          </p:nvPr>
        </p:nvGraphicFramePr>
        <p:xfrm>
          <a:off x="107508" y="620688"/>
          <a:ext cx="8964482" cy="653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07379"/>
                <a:gridCol w="471169"/>
                <a:gridCol w="471169"/>
                <a:gridCol w="471169"/>
                <a:gridCol w="471169"/>
                <a:gridCol w="471169"/>
                <a:gridCol w="471169"/>
                <a:gridCol w="471169"/>
                <a:gridCol w="471169"/>
                <a:gridCol w="471169"/>
                <a:gridCol w="471169"/>
                <a:gridCol w="471169"/>
                <a:gridCol w="471169"/>
                <a:gridCol w="903075"/>
              </a:tblGrid>
              <a:tr h="14196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Yüksek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Doktora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</a:tr>
              <a:tr h="1487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757662"/>
              </p:ext>
            </p:extLst>
          </p:nvPr>
        </p:nvGraphicFramePr>
        <p:xfrm>
          <a:off x="107505" y="1274638"/>
          <a:ext cx="8964484" cy="49626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07381"/>
                <a:gridCol w="471169"/>
                <a:gridCol w="471169"/>
                <a:gridCol w="471169"/>
                <a:gridCol w="471169"/>
                <a:gridCol w="471169"/>
                <a:gridCol w="471169"/>
                <a:gridCol w="471169"/>
                <a:gridCol w="471169"/>
                <a:gridCol w="471169"/>
                <a:gridCol w="471169"/>
                <a:gridCol w="471169"/>
                <a:gridCol w="471169"/>
                <a:gridCol w="903075"/>
              </a:tblGrid>
              <a:tr h="192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</a:t>
                      </a:r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Toplamı</a:t>
                      </a:r>
                      <a:endParaRPr lang="en-US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2284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1520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3804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3804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92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Adalet Meslek Yüksekokulu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92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Alaçam Meslek Yüksekokulu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92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Bafra Meslek Yüksekokulu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92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Bafra Turizm Meslek Yüksekokulu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3780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Çarşamba Ticaret Borsası Meslek Yüksekokulu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3780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Çarşamba Ticaret Borsası Meslek Yüksekokulu (İÖ)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92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Havza Meslek Yüksekokulu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92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Havza Meslek Yüksekokulu (İÖ)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3780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Sağlık Hizmetleri Meslek Yüksekokulu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276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276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3780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Sağlık Hizmetleri Meslek Yüksekokulu (İÖ)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92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Samsun Meslek Yüksekokulu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92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Terme Meslek Yüksekokulu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92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Vezirköprü Meslek Yüksekokulu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3780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Vezirköprü Meslek Yüksekokulu (İÖ)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3780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Yeşilyurt Demir Çelik Meslek Yüksekokulu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92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Önlisans Toplamı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461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373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834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834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92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Lisansüstü Eğitim Enstitüsü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439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en-US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671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92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Lisansüstü Toplamı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439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671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  <a:tr h="192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 Toplam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2284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1520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3804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461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373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834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439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5309</a:t>
                      </a:r>
                      <a:endParaRPr lang="en-US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</a:tr>
            </a:tbl>
          </a:graphicData>
        </a:graphic>
      </p:graphicFrame>
      <p:pic>
        <p:nvPicPr>
          <p:cNvPr id="7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0" y="623730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930788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2411</TotalTime>
  <Words>3626</Words>
  <Application>Microsoft Office PowerPoint</Application>
  <PresentationFormat>Ekran Gösterisi (4:3)</PresentationFormat>
  <Paragraphs>5775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Ofis Teması</vt:lpstr>
      <vt:lpstr>PowerPoint Sunusu</vt:lpstr>
      <vt:lpstr>PowerPoint Sunusu</vt:lpstr>
      <vt:lpstr>Yıllara Göre Kayıt Yaptıran Toplam Öğrenci Sayısı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Computer</dc:creator>
  <cp:lastModifiedBy>Almira Yildirim</cp:lastModifiedBy>
  <cp:revision>90</cp:revision>
  <dcterms:created xsi:type="dcterms:W3CDTF">2021-01-25T18:11:04Z</dcterms:created>
  <dcterms:modified xsi:type="dcterms:W3CDTF">2024-06-14T06:33:28Z</dcterms:modified>
</cp:coreProperties>
</file>